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1" r:id="rId4"/>
    <p:sldId id="262" r:id="rId5"/>
    <p:sldId id="263" r:id="rId6"/>
    <p:sldId id="260" r:id="rId7"/>
    <p:sldId id="25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80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CCD499C-891F-427E-981C-C9FB7E7A29C4}" type="datetimeFigureOut">
              <a:rPr lang="en-US" smtClean="0"/>
              <a:pPr/>
              <a:t>7/16/2011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B5E19F1-AE2A-47ED-8229-82058E060FD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CD499C-891F-427E-981C-C9FB7E7A29C4}" type="datetimeFigureOut">
              <a:rPr lang="en-US" smtClean="0"/>
              <a:pPr/>
              <a:t>7/16/2011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E19F1-AE2A-47ED-8229-82058E060FD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CCD499C-891F-427E-981C-C9FB7E7A29C4}" type="datetimeFigureOut">
              <a:rPr lang="en-US" smtClean="0"/>
              <a:pPr/>
              <a:t>7/16/2011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B5E19F1-AE2A-47ED-8229-82058E060FD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CCD499C-891F-427E-981C-C9FB7E7A29C4}" type="datetimeFigureOut">
              <a:rPr lang="en-US" smtClean="0"/>
              <a:pPr/>
              <a:t>7/16/2011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B5E19F1-AE2A-47ED-8229-82058E060FD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CCD499C-891F-427E-981C-C9FB7E7A29C4}" type="datetimeFigureOut">
              <a:rPr lang="en-US" smtClean="0"/>
              <a:pPr/>
              <a:t>7/16/2011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B5E19F1-AE2A-47ED-8229-82058E060FD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CCD499C-891F-427E-981C-C9FB7E7A29C4}" type="datetimeFigureOut">
              <a:rPr lang="en-US" smtClean="0"/>
              <a:pPr/>
              <a:t>7/16/2011</a:t>
            </a:fld>
            <a:endParaRPr lang="en-US"/>
          </a:p>
        </p:txBody>
      </p:sp>
      <p:sp>
        <p:nvSpPr>
          <p:cNvPr id="10" name="Slide Number Placeholder 9"/>
          <p:cNvSpPr>
            <a:spLocks noGrp="1"/>
          </p:cNvSpPr>
          <p:nvPr>
            <p:ph type="sldNum" sz="quarter" idx="16"/>
          </p:nvPr>
        </p:nvSpPr>
        <p:spPr/>
        <p:txBody>
          <a:bodyPr rtlCol="0"/>
          <a:lstStyle/>
          <a:p>
            <a:fld id="{7B5E19F1-AE2A-47ED-8229-82058E060FD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5CCD499C-891F-427E-981C-C9FB7E7A29C4}" type="datetimeFigureOut">
              <a:rPr lang="en-US" smtClean="0"/>
              <a:pPr/>
              <a:t>7/16/2011</a:t>
            </a:fld>
            <a:endParaRPr lang="en-US"/>
          </a:p>
        </p:txBody>
      </p:sp>
      <p:sp>
        <p:nvSpPr>
          <p:cNvPr id="12" name="Slide Number Placeholder 11"/>
          <p:cNvSpPr>
            <a:spLocks noGrp="1"/>
          </p:cNvSpPr>
          <p:nvPr>
            <p:ph type="sldNum" sz="quarter" idx="16"/>
          </p:nvPr>
        </p:nvSpPr>
        <p:spPr/>
        <p:txBody>
          <a:bodyPr rtlCol="0"/>
          <a:lstStyle/>
          <a:p>
            <a:fld id="{7B5E19F1-AE2A-47ED-8229-82058E060FD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CCD499C-891F-427E-981C-C9FB7E7A29C4}" type="datetimeFigureOut">
              <a:rPr lang="en-US" smtClean="0"/>
              <a:pPr/>
              <a:t>7/16/2011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B5E19F1-AE2A-47ED-8229-82058E060FD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CD499C-891F-427E-981C-C9FB7E7A29C4}" type="datetimeFigureOut">
              <a:rPr lang="en-US" smtClean="0"/>
              <a:pPr/>
              <a:t>7/16/2011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B5E19F1-AE2A-47ED-8229-82058E060FD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CCD499C-891F-427E-981C-C9FB7E7A29C4}" type="datetimeFigureOut">
              <a:rPr lang="en-US" smtClean="0"/>
              <a:pPr/>
              <a:t>7/16/2011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B5E19F1-AE2A-47ED-8229-82058E060FD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5CCD499C-891F-427E-981C-C9FB7E7A29C4}" type="datetimeFigureOut">
              <a:rPr lang="en-US" smtClean="0"/>
              <a:pPr/>
              <a:t>7/16/2011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B5E19F1-AE2A-47ED-8229-82058E060FD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CCD499C-891F-427E-981C-C9FB7E7A29C4}" type="datetimeFigureOut">
              <a:rPr lang="en-US" smtClean="0"/>
              <a:pPr/>
              <a:t>7/16/2011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B5E19F1-AE2A-47ED-8229-82058E060F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lh5.ggpht.com/_Y9xq3H_ZTlU/SiQ4-0vlA7I/AAAAAAAAE2Q/6Gvimamjp4w/s1600-h/leon_chip%5b3%5d.jp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potatochipscience.com/" TargetMode="External"/><Relationship Id="rId2" Type="http://schemas.openxmlformats.org/officeDocument/2006/relationships/hyperlink" Target="http://www.youtube.com/watch?v=fb0uV1amz6w&amp;feature=player_embedded#at=15"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hyperlink" Target="http://www.golocalprov.com/lifestyle/4664/" TargetMode="External"/><Relationship Id="rId2" Type="http://schemas.openxmlformats.org/officeDocument/2006/relationships/hyperlink" Target="http://leonzeisel.com/index.php" TargetMode="External"/><Relationship Id="rId1" Type="http://schemas.openxmlformats.org/officeDocument/2006/relationships/slideLayout" Target="../slideLayouts/slideLayout4.xml"/><Relationship Id="rId5" Type="http://schemas.openxmlformats.org/officeDocument/2006/relationships/hyperlink" Target="http://www.facebook.com/pages/Allen-Kurzweil/109734075719468" TargetMode="External"/><Relationship Id="rId4" Type="http://schemas.openxmlformats.org/officeDocument/2006/relationships/hyperlink" Target="http://www.bookbrowse.com/biographies/index.cfm?author_number=672"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40000" lnSpcReduction="20000"/>
          </a:bodyPr>
          <a:lstStyle/>
          <a:p>
            <a:r>
              <a:rPr lang="en-US" dirty="0" smtClean="0"/>
              <a:t>Author Study </a:t>
            </a:r>
          </a:p>
          <a:p>
            <a:r>
              <a:rPr lang="en-US" dirty="0" smtClean="0"/>
              <a:t>by Shannon </a:t>
            </a:r>
            <a:r>
              <a:rPr lang="en-US" dirty="0" err="1" smtClean="0"/>
              <a:t>Jephson</a:t>
            </a:r>
            <a:r>
              <a:rPr lang="en-US" dirty="0" smtClean="0"/>
              <a:t>-Hernandez</a:t>
            </a:r>
          </a:p>
          <a:p>
            <a:r>
              <a:rPr lang="en-US" dirty="0" smtClean="0"/>
              <a:t>EDLT 421 / Summer 2011</a:t>
            </a:r>
            <a:endParaRPr lang="en-US" dirty="0"/>
          </a:p>
        </p:txBody>
      </p:sp>
      <p:sp>
        <p:nvSpPr>
          <p:cNvPr id="4" name="Rectangle 3"/>
          <p:cNvSpPr/>
          <p:nvPr/>
        </p:nvSpPr>
        <p:spPr>
          <a:xfrm>
            <a:off x="304800" y="0"/>
            <a:ext cx="304799" cy="6124754"/>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rPr>
              <a:t>Allen </a:t>
            </a:r>
            <a:r>
              <a:rPr lang="en-US" sz="28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rPr>
              <a:t>Kurzweil</a:t>
            </a:r>
            <a:endParaRPr lang="en-US"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endParaRPr>
          </a:p>
        </p:txBody>
      </p:sp>
      <p:sp>
        <p:nvSpPr>
          <p:cNvPr id="5" name="Rectangle 4"/>
          <p:cNvSpPr/>
          <p:nvPr/>
        </p:nvSpPr>
        <p:spPr>
          <a:xfrm>
            <a:off x="1752600" y="4876800"/>
            <a:ext cx="5308056" cy="92333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Literary Genius…</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7412" name="AutoShape 4" descr="data:image/jpg;base64,/9j/4AAQSkZJRgABAQAAAQABAAD/2wBDAAkGBwgHBgkIBwgKCgkLDRYPDQwMDRsUFRAWIB0iIiAdHx8kKDQsJCYxJx8fLT0tMTU3Ojo6Iys/RD84QzQ5Ojf/2wBDAQoKCg0MDRoPDxo3JR8lNzc3Nzc3Nzc3Nzc3Nzc3Nzc3Nzc3Nzc3Nzc3Nzc3Nzc3Nzc3Nzc3Nzc3Nzc3Nzc3Nzf/wAARCABwAFkDASIAAhEBAxEB/8QAHAAAAAcBAQAAAAAAAAAAAAAAAAECAwQFBgcI/8QAOxAAAgEDAgQDBAcGBwEAAAAAAQIDAAQRBSEGEjFBEyJxUWGBkQcUMlJiwdEVJFSSobEWIzNTk6Lh8P/EABkBAAMBAQEAAAAAAAAAAAAAAAABAgUDBP/EAB8RAAMAAgMAAwEAAAAAAAAAAAABAgMREiExEyJRBP/aAAwDAQACEQMRAD8A4/QoUM0iQ6LvQod6ABQp14Hj3ccuRtmno0jUBvFBOMkYp6YtkShVnFZfWk/diGYjmYfd6d+lR59Pmi2OOYHDKdiKHLQJoiZpMm5FKIIOCMGkt1HpUlISuzg03y++nBu4pOBQUO5NGDQoqZAfWjwRgjrRgeRjjJ7UQmz5SBk9u9AFhNMbjIJ87nG/amj9XgV/D8+TyqT299NQRtLOCieUEYx067Vom4YuGto5II2KnflPWk8iXpU4qrxFJDK0pjihRggwZOwY9s1LurpRfGOd1cL5QANl2q+0zTHS2mha0KyBDySFjgn356Vj76zuLO7Md2jLJ1IaqVprol42n2gTxDlDlvOeyjaox6/Cre3s/FtiuRkjIUEHP9aqZV5HZe4OKKQ59ExYEi59tIpS7OtIzUFD2aPIoqG1MgDMVwykgg0TO7yBnO/agx8velMq88GM+Zcn30xmu4XsfEaOQjy4rqGm2sbIiHB2BxXMOHNR8EDngnkhT7TRxlsfKumcO6ppl4Ymt52D4xyuhX+9ZlzTvbNbHU8NIsv2bCjHmVcEYIxWN4/0SCSBb5oecx4D42IHt9K12ocR6VaSpHNK5aQZQpGzBvkKr9ZkN5ZyQW7vDJJGfDLrg+4j44rpz4aaOdTzTRya4tlgi+yR5RhG3xnp0qgnUiZwTuD0PWtfoscFxaTvdTM0j5PMSSwboQfbg1jpSrXU7KwcM5IYdDmvdy2jO1piV+2PWk/AUpT5h60WPWkUKoUnfekFz2qiBw0/bOrTwKy5VG+Y64/+9tQyT3qVaeGEdmdRIGXkXfLb70n4VK2zbabp4trwSQ3YjgBBXw2Iz6+vsNXGmTyzcXQiJjBHGpOyY5xtjmyNxnv13O9WnBkEP1CO4nxuudx/Sm9EeH/FNxeGOSQsrZJHlUA7AfCs75E32aqxSvCVeaNI8sFzJdMHycykYB3yCANhttge+pwgcRhUullJyRKqDEflx6HfB+dXNm8qKww0eHOEY5DD4UrUlXw2ZFAJ2wO9TWlIaWzgd8k2kSGVSHV5pTGj78wVypJAx1+HSqFN2YjbO9ajj29il1ZY7eSKaNLaNA6NzAdWPocsazMQ3rQjfBNmbaStpClGMGj39hpajBGelScL7B8qeyWivH2aSaUOgoiKskI0AeVgR2OaInFXd/wvqGn2VveXRgWK4iEiYck9tiMddxUukvQSZv8Ahe6E2jySB/NDFiIHoSR1PpUzhy41BizGK2jJ8rc+d96yfCxni08eF5vKcr7q3vDnPNGDNGqADcFaya6tpGzir67aLOFNVlkAa5gSM9eSPm5R65pHFuqR6NoVxdytlo0wn4pD9kfPFWss6W8eduUdAO9cj+lm/uZ5rKBkcW2XcHHlZumM+0A/9quEryKTlmtqXRz7J7nJp2EZam9qfto3ZXcDyqQCfec4/sa1H4Zi9HhGWIx1xtV3+z7H+IH/ACp+tUm4yw5vXNTfqkn3o/5q59lPoqO1JJq24c4c1TiS8+raVbGTB/zJW2jjHtZu3p1rtnB/0Y6VoXh3F6Bf3w353XyIfwr+Z39K6N6IOY8FcB3urTx3up28lvpiYbMnlMp7AA749prrWtcN2nEOnLaXiMix/wCk0ZIMZxjYdPga1phRkK8oAxjGNsU0kBRcDLY7Hrj868Ofm63+HaEkcpteGrrQZFgusNEPKk6jCv8Aofd/etDaxmEDIIXHUVs/IzeHLGGVtiCMg+tR30aynbERkthnPLE2xHoQQPhXgrHzrafZ7p/oSnVIoJvCEZMY5mx9onpVCbaLinRtf4emgzc2yi6s3783Ltj4gqfca1OuWf1KRljz4TjKZ6j3VH4K0vl1O/1BtgyLbr8Mkn+orrgTnNoMvGsOzzc6vGxSRGR1OGVhgg+w1M03ldJo2JGSrbe7mH516O4m4F0LiGRpdRs/3gjAuImKSe7JHX4g1y3ij6PDwvIlxBdmeynk8MeIoDocEgEjY9DvtWpdpSzPifskYqSARKzAjyjy77mtV+xZP4xf5V/WqK9hChgo6VfeHL/uCoi9rZVz2d00vTLTSbJLSwgSG3iGAqDHx9atViAHSiEYKMPvA0dsxe2jY91FPfeiQMgAzSSgO9OsMg0hfs+lDAQI15uYqM+2leGg3x/5RgigTj0qfjn8DZX8RQJJpjySb+D5898d/wBfhTfD0XgaPbgrh3XxGH4juc/OpN/NbfVZYLm4jjM0bIA8gUnIxkAmit9T06ZuSDULORumEuEY/IGlwXLaL5vhxH+TzE75PXc1kfpPsZLzheVolZvAnjlYL2UZBPw5s1s8bZqJfW4u7K6tSBieB49/xAj86dT1pCl6aZ5qu0YbPsTUvx/efnStQTMMTEeblGfce9RfDk+43yrjircnXIuz/9k="/>
          <p:cNvSpPr>
            <a:spLocks noChangeAspect="1" noChangeArrowheads="1"/>
          </p:cNvSpPr>
          <p:nvPr/>
        </p:nvSpPr>
        <p:spPr bwMode="auto">
          <a:xfrm>
            <a:off x="77788" y="-436563"/>
            <a:ext cx="676275" cy="8477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414" name="AutoShape 6" descr="data:image/jpg;base64,/9j/4AAQSkZJRgABAQAAAQABAAD/2wBDAAkGBwgHBgkIBwgKCgkLDRYPDQwMDRsUFRAWIB0iIiAdHx8kKDQsJCYxJx8fLT0tMTU3Ojo6Iys/RD84QzQ5Ojf/2wBDAQoKCg0MDRoPDxo3JR8lNzc3Nzc3Nzc3Nzc3Nzc3Nzc3Nzc3Nzc3Nzc3Nzc3Nzc3Nzc3Nzc3Nzc3Nzc3Nzc3Nzf/wAARCABwAFkDASIAAhEBAxEB/8QAHAAAAAcBAQAAAAAAAAAAAAAAAAECAwQFBgcI/8QAOxAAAgEDAgQDBAcGBwEAAAAAAQIDAAQRBSEGEjFBEyJxUWGBkQcUMlJiwdEVJFSSobEWIzNTk6Lh8P/EABkBAAMBAQEAAAAAAAAAAAAAAAABAgUDBP/EAB8RAAMAAgMAAwEAAAAAAAAAAAABAgMREiExEyJRBP/aAAwDAQACEQMRAD8A4/QoUM0iQ6LvQod6ABQp14Hj3ccuRtmno0jUBvFBOMkYp6YtkShVnFZfWk/diGYjmYfd6d+lR59Pmi2OOYHDKdiKHLQJoiZpMm5FKIIOCMGkt1HpUlISuzg03y++nBu4pOBQUO5NGDQoqZAfWjwRgjrRgeRjjJ7UQmz5SBk9u9AFhNMbjIJ87nG/amj9XgV/D8+TyqT299NQRtLOCieUEYx067Vom4YuGto5II2KnflPWk8iXpU4qrxFJDK0pjihRggwZOwY9s1LurpRfGOd1cL5QANl2q+0zTHS2mha0KyBDySFjgn356Vj76zuLO7Md2jLJ1IaqVprol42n2gTxDlDlvOeyjaox6/Cre3s/FtiuRkjIUEHP9aqZV5HZe4OKKQ59ExYEi59tIpS7OtIzUFD2aPIoqG1MgDMVwykgg0TO7yBnO/agx8velMq88GM+Zcn30xmu4XsfEaOQjy4rqGm2sbIiHB2BxXMOHNR8EDngnkhT7TRxlsfKumcO6ppl4Ymt52D4xyuhX+9ZlzTvbNbHU8NIsv2bCjHmVcEYIxWN4/0SCSBb5oecx4D42IHt9K12ocR6VaSpHNK5aQZQpGzBvkKr9ZkN5ZyQW7vDJJGfDLrg+4j44rpz4aaOdTzTRya4tlgi+yR5RhG3xnp0qgnUiZwTuD0PWtfoscFxaTvdTM0j5PMSSwboQfbg1jpSrXU7KwcM5IYdDmvdy2jO1piV+2PWk/AUpT5h60WPWkUKoUnfekFz2qiBw0/bOrTwKy5VG+Y64/+9tQyT3qVaeGEdmdRIGXkXfLb70n4VK2zbabp4trwSQ3YjgBBXw2Iz6+vsNXGmTyzcXQiJjBHGpOyY5xtjmyNxnv13O9WnBkEP1CO4nxuudx/Sm9EeH/FNxeGOSQsrZJHlUA7AfCs75E32aqxSvCVeaNI8sFzJdMHycykYB3yCANhttge+pwgcRhUullJyRKqDEflx6HfB+dXNm8qKww0eHOEY5DD4UrUlXw2ZFAJ2wO9TWlIaWzgd8k2kSGVSHV5pTGj78wVypJAx1+HSqFN2YjbO9ajj29il1ZY7eSKaNLaNA6NzAdWPocsazMQ3rQjfBNmbaStpClGMGj39hpajBGelScL7B8qeyWivH2aSaUOgoiKskI0AeVgR2OaInFXd/wvqGn2VveXRgWK4iEiYck9tiMddxUukvQSZv8Ahe6E2jySB/NDFiIHoSR1PpUzhy41BizGK2jJ8rc+d96yfCxni08eF5vKcr7q3vDnPNGDNGqADcFaya6tpGzir67aLOFNVlkAa5gSM9eSPm5R65pHFuqR6NoVxdytlo0wn4pD9kfPFWss6W8eduUdAO9cj+lm/uZ5rKBkcW2XcHHlZumM+0A/9quEryKTlmtqXRz7J7nJp2EZam9qfto3ZXcDyqQCfec4/sa1H4Zi9HhGWIx1xtV3+z7H+IH/ACp+tUm4yw5vXNTfqkn3o/5q59lPoqO1JJq24c4c1TiS8+raVbGTB/zJW2jjHtZu3p1rtnB/0Y6VoXh3F6Bf3w353XyIfwr+Z39K6N6IOY8FcB3urTx3up28lvpiYbMnlMp7AA749prrWtcN2nEOnLaXiMix/wCk0ZIMZxjYdPga1phRkK8oAxjGNsU0kBRcDLY7Hrj868Ofm63+HaEkcpteGrrQZFgusNEPKk6jCv8Aofd/etDaxmEDIIXHUVs/IzeHLGGVtiCMg+tR30aynbERkthnPLE2xHoQQPhXgrHzrafZ7p/oSnVIoJvCEZMY5mx9onpVCbaLinRtf4emgzc2yi6s3783Ltj4gqfca1OuWf1KRljz4TjKZ6j3VH4K0vl1O/1BtgyLbr8Mkn+orrgTnNoMvGsOzzc6vGxSRGR1OGVhgg+w1M03ldJo2JGSrbe7mH516O4m4F0LiGRpdRs/3gjAuImKSe7JHX4g1y3ij6PDwvIlxBdmeynk8MeIoDocEgEjY9DvtWpdpSzPifskYqSARKzAjyjy77mtV+xZP4xf5V/WqK9hChgo6VfeHL/uCoi9rZVz2d00vTLTSbJLSwgSG3iGAqDHx9atViAHSiEYKMPvA0dsxe2jY91FPfeiQMgAzSSgO9OsMg0hfs+lDAQI15uYqM+2leGg3x/5RgigTj0qfjn8DZX8RQJJpjySb+D5898d/wBfhTfD0XgaPbgrh3XxGH4juc/OpN/NbfVZYLm4jjM0bIA8gUnIxkAmit9T06ZuSDULORumEuEY/IGlwXLaL5vhxH+TzE75PXc1kfpPsZLzheVolZvAnjlYL2UZBPw5s1s8bZqJfW4u7K6tSBieB49/xAj86dT1pCl6aZ5qu0YbPsTUvx/efnStQTMMTEeblGfce9RfDk+43yrjircnXIuz/9k="/>
          <p:cNvSpPr>
            <a:spLocks noChangeAspect="1" noChangeArrowheads="1"/>
          </p:cNvSpPr>
          <p:nvPr/>
        </p:nvSpPr>
        <p:spPr bwMode="auto">
          <a:xfrm>
            <a:off x="77788" y="-436563"/>
            <a:ext cx="676275" cy="8477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7416" name="Picture 8" descr="leon_chip">
            <a:hlinkClick r:id="rId2"/>
          </p:cNvPr>
          <p:cNvPicPr>
            <a:picLocks noChangeAspect="1" noChangeArrowheads="1"/>
          </p:cNvPicPr>
          <p:nvPr/>
        </p:nvPicPr>
        <p:blipFill>
          <a:blip r:embed="rId3" cstate="print"/>
          <a:srcRect/>
          <a:stretch>
            <a:fillRect/>
          </a:stretch>
        </p:blipFill>
        <p:spPr bwMode="auto">
          <a:xfrm>
            <a:off x="1676400" y="381000"/>
            <a:ext cx="5715000" cy="4202205"/>
          </a:xfrm>
          <a:prstGeom prst="rect">
            <a:avLst/>
          </a:prstGeom>
          <a:noFill/>
        </p:spPr>
      </p:pic>
      <p:sp>
        <p:nvSpPr>
          <p:cNvPr id="10" name="TextBox 9"/>
          <p:cNvSpPr txBox="1"/>
          <p:nvPr/>
        </p:nvSpPr>
        <p:spPr>
          <a:xfrm>
            <a:off x="5715000" y="4495800"/>
            <a:ext cx="2667000" cy="584775"/>
          </a:xfrm>
          <a:prstGeom prst="rect">
            <a:avLst/>
          </a:prstGeom>
          <a:noFill/>
        </p:spPr>
        <p:txBody>
          <a:bodyPr wrap="square" rtlCol="0">
            <a:spAutoFit/>
          </a:bodyPr>
          <a:lstStyle/>
          <a:p>
            <a:r>
              <a:rPr lang="en-US" sz="1600" dirty="0" smtClean="0"/>
              <a:t>Image retrieved from http://potatochipscience.com/</a:t>
            </a:r>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Biographical Sketch</a:t>
            </a:r>
            <a:endParaRPr lang="en-US" dirty="0"/>
          </a:p>
        </p:txBody>
      </p:sp>
      <p:sp>
        <p:nvSpPr>
          <p:cNvPr id="5" name="Text Placeholder 4"/>
          <p:cNvSpPr>
            <a:spLocks noGrp="1"/>
          </p:cNvSpPr>
          <p:nvPr>
            <p:ph type="body" idx="2"/>
          </p:nvPr>
        </p:nvSpPr>
        <p:spPr/>
        <p:txBody>
          <a:bodyPr/>
          <a:lstStyle/>
          <a:p>
            <a:r>
              <a:rPr lang="en-US" dirty="0" smtClean="0"/>
              <a:t>A	K</a:t>
            </a:r>
          </a:p>
          <a:p>
            <a:r>
              <a:rPr lang="en-US" dirty="0" smtClean="0"/>
              <a:t>L	U</a:t>
            </a:r>
          </a:p>
          <a:p>
            <a:r>
              <a:rPr lang="en-US" dirty="0" smtClean="0"/>
              <a:t>L	R</a:t>
            </a:r>
          </a:p>
          <a:p>
            <a:r>
              <a:rPr lang="en-US" dirty="0" smtClean="0"/>
              <a:t>E	Z</a:t>
            </a:r>
          </a:p>
          <a:p>
            <a:r>
              <a:rPr lang="en-US" dirty="0" smtClean="0"/>
              <a:t>N	W</a:t>
            </a:r>
          </a:p>
          <a:p>
            <a:r>
              <a:rPr lang="en-US" dirty="0" smtClean="0"/>
              <a:t>	E</a:t>
            </a:r>
          </a:p>
          <a:p>
            <a:r>
              <a:rPr lang="en-US" dirty="0" smtClean="0"/>
              <a:t>	I</a:t>
            </a:r>
          </a:p>
          <a:p>
            <a:r>
              <a:rPr lang="en-US" dirty="0" smtClean="0"/>
              <a:t>	L</a:t>
            </a:r>
            <a:endParaRPr lang="en-US" dirty="0"/>
          </a:p>
        </p:txBody>
      </p:sp>
      <p:sp>
        <p:nvSpPr>
          <p:cNvPr id="4" name="Content Placeholder 3"/>
          <p:cNvSpPr>
            <a:spLocks noGrp="1"/>
          </p:cNvSpPr>
          <p:nvPr>
            <p:ph sz="quarter" idx="1"/>
          </p:nvPr>
        </p:nvSpPr>
        <p:spPr/>
        <p:txBody>
          <a:bodyPr/>
          <a:lstStyle/>
          <a:p>
            <a:r>
              <a:rPr lang="en-US" dirty="0" smtClean="0"/>
              <a:t>Raised in Europe &amp; the USA</a:t>
            </a:r>
          </a:p>
          <a:p>
            <a:r>
              <a:rPr lang="en-US" dirty="0" smtClean="0"/>
              <a:t>Was not a great student</a:t>
            </a:r>
          </a:p>
          <a:p>
            <a:r>
              <a:rPr lang="en-US" dirty="0" smtClean="0"/>
              <a:t>Educated at Yale &amp; University of Rome</a:t>
            </a:r>
          </a:p>
          <a:p>
            <a:r>
              <a:rPr lang="en-US" dirty="0" smtClean="0"/>
              <a:t>Freelance journalist in France, Italy &amp; Australia for 10 years</a:t>
            </a:r>
          </a:p>
          <a:p>
            <a:r>
              <a:rPr lang="en-US" dirty="0" smtClean="0"/>
              <a:t>Fascinated with inventions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Adults</a:t>
            </a:r>
            <a:endParaRPr lang="en-US" dirty="0"/>
          </a:p>
        </p:txBody>
      </p:sp>
      <p:sp>
        <p:nvSpPr>
          <p:cNvPr id="6" name="TextBox 5"/>
          <p:cNvSpPr txBox="1"/>
          <p:nvPr/>
        </p:nvSpPr>
        <p:spPr>
          <a:xfrm>
            <a:off x="2133600" y="1600200"/>
            <a:ext cx="5257800" cy="2369880"/>
          </a:xfrm>
          <a:prstGeom prst="rect">
            <a:avLst/>
          </a:prstGeom>
          <a:noFill/>
        </p:spPr>
        <p:txBody>
          <a:bodyPr wrap="square" rtlCol="0">
            <a:spAutoFit/>
          </a:bodyPr>
          <a:lstStyle/>
          <a:p>
            <a:r>
              <a:rPr lang="en-US" sz="2800" b="1" u="sng" dirty="0" smtClean="0"/>
              <a:t>A Case of Curiosities </a:t>
            </a:r>
            <a:r>
              <a:rPr lang="en-US" sz="1600" b="1" u="sng" dirty="0" smtClean="0"/>
              <a:t>(1992)</a:t>
            </a:r>
          </a:p>
          <a:p>
            <a:pPr>
              <a:buFont typeface="Arial" pitchFamily="34" charset="0"/>
              <a:buChar char="•"/>
            </a:pPr>
            <a:r>
              <a:rPr lang="en-US" sz="2400" dirty="0" smtClean="0"/>
              <a:t>First novel</a:t>
            </a:r>
          </a:p>
          <a:p>
            <a:pPr>
              <a:buFont typeface="Arial" pitchFamily="34" charset="0"/>
              <a:buChar char="•"/>
            </a:pPr>
            <a:r>
              <a:rPr lang="en-US" sz="2400" dirty="0" smtClean="0"/>
              <a:t> Internationally recognized </a:t>
            </a:r>
          </a:p>
          <a:p>
            <a:pPr>
              <a:buFont typeface="Arial" pitchFamily="34" charset="0"/>
              <a:buChar char="•"/>
            </a:pPr>
            <a:r>
              <a:rPr lang="en-US" sz="2400" dirty="0" smtClean="0"/>
              <a:t> Translated in 12 languages.</a:t>
            </a:r>
          </a:p>
          <a:p>
            <a:pPr>
              <a:buFont typeface="Arial" pitchFamily="34" charset="0"/>
              <a:buChar char="•"/>
            </a:pPr>
            <a:r>
              <a:rPr lang="en-US" sz="2400" dirty="0" smtClean="0"/>
              <a:t> Takes place in the 18</a:t>
            </a:r>
            <a:r>
              <a:rPr lang="en-US" sz="2400" baseline="30000" dirty="0" smtClean="0"/>
              <a:t>th</a:t>
            </a:r>
            <a:r>
              <a:rPr lang="en-US" sz="2400" dirty="0" smtClean="0"/>
              <a:t> Century</a:t>
            </a:r>
          </a:p>
          <a:p>
            <a:pPr>
              <a:buFont typeface="Arial" pitchFamily="34" charset="0"/>
              <a:buChar char="•"/>
            </a:pPr>
            <a:r>
              <a:rPr lang="en-US" sz="2400" dirty="0" smtClean="0"/>
              <a:t> About a “Mechanical Genius”</a:t>
            </a:r>
          </a:p>
        </p:txBody>
      </p:sp>
      <p:sp>
        <p:nvSpPr>
          <p:cNvPr id="7" name="TextBox 6"/>
          <p:cNvSpPr txBox="1"/>
          <p:nvPr/>
        </p:nvSpPr>
        <p:spPr>
          <a:xfrm>
            <a:off x="2057400" y="4038600"/>
            <a:ext cx="4800600" cy="2369880"/>
          </a:xfrm>
          <a:prstGeom prst="rect">
            <a:avLst/>
          </a:prstGeom>
          <a:noFill/>
        </p:spPr>
        <p:txBody>
          <a:bodyPr wrap="square" rtlCol="0">
            <a:spAutoFit/>
          </a:bodyPr>
          <a:lstStyle/>
          <a:p>
            <a:r>
              <a:rPr lang="en-US" sz="2800" b="1" u="sng" dirty="0" smtClean="0"/>
              <a:t>The Grand Complication </a:t>
            </a:r>
            <a:r>
              <a:rPr lang="en-US" sz="1600" b="1" u="sng" dirty="0" smtClean="0"/>
              <a:t>(2001)</a:t>
            </a:r>
          </a:p>
          <a:p>
            <a:pPr>
              <a:buFont typeface="Arial" pitchFamily="34" charset="0"/>
              <a:buChar char="•"/>
            </a:pPr>
            <a:r>
              <a:rPr lang="en-US" sz="2400" dirty="0" smtClean="0"/>
              <a:t>Second Novel</a:t>
            </a:r>
          </a:p>
          <a:p>
            <a:pPr>
              <a:buFont typeface="Arial" pitchFamily="34" charset="0"/>
              <a:buChar char="•"/>
            </a:pPr>
            <a:r>
              <a:rPr lang="en-US" sz="2400" dirty="0" smtClean="0"/>
              <a:t> Spent 5 years doing research   throughout Europe</a:t>
            </a:r>
          </a:p>
          <a:p>
            <a:pPr>
              <a:buFont typeface="Arial" pitchFamily="34" charset="0"/>
              <a:buChar char="•"/>
            </a:pPr>
            <a:r>
              <a:rPr lang="en-US" sz="2400" dirty="0" smtClean="0"/>
              <a:t> Expresses a passion for invention</a:t>
            </a:r>
          </a:p>
          <a:p>
            <a:pPr>
              <a:buFont typeface="Arial" pitchFamily="34" charset="0"/>
              <a:buChar char="•"/>
            </a:pPr>
            <a:r>
              <a:rPr lang="en-US" sz="2400" dirty="0" smtClean="0"/>
              <a:t> Takes place in the 20</a:t>
            </a:r>
            <a:r>
              <a:rPr lang="en-US" sz="2400" baseline="30000" dirty="0" smtClean="0"/>
              <a:t>th</a:t>
            </a:r>
            <a:r>
              <a:rPr lang="en-US" sz="2400" dirty="0" smtClean="0"/>
              <a:t> Century</a:t>
            </a:r>
          </a:p>
        </p:txBody>
      </p:sp>
      <p:pic>
        <p:nvPicPr>
          <p:cNvPr id="18438" name="Picture 6" descr="http://www.allenkurzweil.net/complication/images/complication_cover.jpg"/>
          <p:cNvPicPr>
            <a:picLocks noChangeAspect="1" noChangeArrowheads="1"/>
          </p:cNvPicPr>
          <p:nvPr/>
        </p:nvPicPr>
        <p:blipFill>
          <a:blip r:embed="rId2" cstate="print"/>
          <a:srcRect/>
          <a:stretch>
            <a:fillRect/>
          </a:stretch>
        </p:blipFill>
        <p:spPr bwMode="auto">
          <a:xfrm>
            <a:off x="6858000" y="2286000"/>
            <a:ext cx="2152650" cy="3257550"/>
          </a:xfrm>
          <a:prstGeom prst="rect">
            <a:avLst/>
          </a:prstGeom>
          <a:noFill/>
        </p:spPr>
      </p:pic>
      <p:sp>
        <p:nvSpPr>
          <p:cNvPr id="9" name="TextBox 8"/>
          <p:cNvSpPr txBox="1"/>
          <p:nvPr/>
        </p:nvSpPr>
        <p:spPr>
          <a:xfrm>
            <a:off x="152400" y="4343400"/>
            <a:ext cx="1905000" cy="600164"/>
          </a:xfrm>
          <a:prstGeom prst="rect">
            <a:avLst/>
          </a:prstGeom>
          <a:noFill/>
        </p:spPr>
        <p:txBody>
          <a:bodyPr wrap="square" rtlCol="0">
            <a:spAutoFit/>
          </a:bodyPr>
          <a:lstStyle/>
          <a:p>
            <a:r>
              <a:rPr lang="en-US" sz="1100" dirty="0" smtClean="0"/>
              <a:t>Images retrieved from http://www.allenkurzweil.net/index.php?id=curiosities</a:t>
            </a:r>
            <a:endParaRPr lang="en-US" sz="1100" dirty="0"/>
          </a:p>
        </p:txBody>
      </p:sp>
      <p:sp>
        <p:nvSpPr>
          <p:cNvPr id="10" name="TextBox 9"/>
          <p:cNvSpPr txBox="1"/>
          <p:nvPr/>
        </p:nvSpPr>
        <p:spPr>
          <a:xfrm>
            <a:off x="6934200" y="5562600"/>
            <a:ext cx="2057400" cy="600164"/>
          </a:xfrm>
          <a:prstGeom prst="rect">
            <a:avLst/>
          </a:prstGeom>
          <a:noFill/>
        </p:spPr>
        <p:txBody>
          <a:bodyPr wrap="square" rtlCol="0">
            <a:spAutoFit/>
          </a:bodyPr>
          <a:lstStyle/>
          <a:p>
            <a:r>
              <a:rPr lang="en-US" sz="1100" dirty="0" smtClean="0"/>
              <a:t>Images retrieved from http://www.allenkurzweil.net/index.php?id=complication</a:t>
            </a:r>
            <a:endParaRPr lang="en-US" sz="1100" dirty="0"/>
          </a:p>
        </p:txBody>
      </p:sp>
      <p:pic>
        <p:nvPicPr>
          <p:cNvPr id="18442" name="Picture 10" descr="http://www.allenkurzweil.net/curiosities/images/curiosities_cover.jpg"/>
          <p:cNvPicPr>
            <a:picLocks noChangeAspect="1" noChangeArrowheads="1"/>
          </p:cNvPicPr>
          <p:nvPr/>
        </p:nvPicPr>
        <p:blipFill>
          <a:blip r:embed="rId3" cstate="print"/>
          <a:srcRect/>
          <a:stretch>
            <a:fillRect/>
          </a:stretch>
        </p:blipFill>
        <p:spPr bwMode="auto">
          <a:xfrm>
            <a:off x="152400" y="1676400"/>
            <a:ext cx="1852639" cy="25908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LRAs</a:t>
            </a:r>
            <a:r>
              <a:rPr lang="en-US" dirty="0" smtClean="0"/>
              <a:t> For </a:t>
            </a:r>
            <a:r>
              <a:rPr lang="en-US" dirty="0" smtClean="0"/>
              <a:t>Students</a:t>
            </a:r>
            <a:endParaRPr lang="en-US" dirty="0"/>
          </a:p>
        </p:txBody>
      </p:sp>
      <p:pic>
        <p:nvPicPr>
          <p:cNvPr id="19462" name="Picture 6" descr="http://t2.gstatic.com/images?q=tbn:ANd9GcTmodo2xjvJspXJR5ORfvZDJ2W1-aror-xlpINPG5w4XHx11_kMBHPtYO4"/>
          <p:cNvPicPr>
            <a:picLocks noChangeAspect="1" noChangeArrowheads="1"/>
          </p:cNvPicPr>
          <p:nvPr/>
        </p:nvPicPr>
        <p:blipFill>
          <a:blip r:embed="rId2" cstate="print"/>
          <a:srcRect/>
          <a:stretch>
            <a:fillRect/>
          </a:stretch>
        </p:blipFill>
        <p:spPr bwMode="auto">
          <a:xfrm>
            <a:off x="7391400" y="3657600"/>
            <a:ext cx="1600667" cy="2438400"/>
          </a:xfrm>
          <a:prstGeom prst="rect">
            <a:avLst/>
          </a:prstGeom>
          <a:noFill/>
        </p:spPr>
      </p:pic>
      <p:pic>
        <p:nvPicPr>
          <p:cNvPr id="19464" name="Picture 8" descr="http://t0.gstatic.com/images?q=tbn:ANd9GcTVzmpNiVKU57bBRcQHggsroXsLQHJCcTkzP0uA0T6FhxvlF5E0Jg"/>
          <p:cNvPicPr>
            <a:picLocks noChangeAspect="1" noChangeArrowheads="1"/>
          </p:cNvPicPr>
          <p:nvPr/>
        </p:nvPicPr>
        <p:blipFill>
          <a:blip r:embed="rId3" cstate="print"/>
          <a:srcRect/>
          <a:stretch>
            <a:fillRect/>
          </a:stretch>
        </p:blipFill>
        <p:spPr bwMode="auto">
          <a:xfrm>
            <a:off x="152400" y="1600201"/>
            <a:ext cx="1596980" cy="2362200"/>
          </a:xfrm>
          <a:prstGeom prst="rect">
            <a:avLst/>
          </a:prstGeom>
          <a:noFill/>
        </p:spPr>
      </p:pic>
      <p:sp>
        <p:nvSpPr>
          <p:cNvPr id="8" name="TextBox 7"/>
          <p:cNvSpPr txBox="1"/>
          <p:nvPr/>
        </p:nvSpPr>
        <p:spPr>
          <a:xfrm>
            <a:off x="1752600" y="1524000"/>
            <a:ext cx="7391400" cy="1754326"/>
          </a:xfrm>
          <a:prstGeom prst="rect">
            <a:avLst/>
          </a:prstGeom>
          <a:noFill/>
        </p:spPr>
        <p:txBody>
          <a:bodyPr wrap="square" rtlCol="0">
            <a:spAutoFit/>
          </a:bodyPr>
          <a:lstStyle/>
          <a:p>
            <a:r>
              <a:rPr lang="en-US" sz="2800" u="sng" dirty="0" smtClean="0"/>
              <a:t>Leon And The Spitting Image</a:t>
            </a:r>
            <a:r>
              <a:rPr lang="en-US" sz="2800" b="1" u="sng" dirty="0" smtClean="0"/>
              <a:t> </a:t>
            </a:r>
            <a:r>
              <a:rPr lang="en-US" sz="2000" u="sng" dirty="0" smtClean="0"/>
              <a:t>(2003</a:t>
            </a:r>
            <a:r>
              <a:rPr lang="en-US" sz="2000" u="sng" dirty="0" smtClean="0"/>
              <a:t>)</a:t>
            </a:r>
          </a:p>
          <a:p>
            <a:pPr>
              <a:buFont typeface="Arial" pitchFamily="34" charset="0"/>
              <a:buChar char="•"/>
            </a:pPr>
            <a:r>
              <a:rPr lang="en-US" sz="2000" u="sng" dirty="0" smtClean="0"/>
              <a:t> </a:t>
            </a:r>
            <a:r>
              <a:rPr lang="en-US" sz="2000" dirty="0" smtClean="0"/>
              <a:t>Write a confession to the police as though you were Leon, and they discovered what you had done with the spitting image.</a:t>
            </a:r>
          </a:p>
          <a:p>
            <a:pPr>
              <a:buFont typeface="Arial" pitchFamily="34" charset="0"/>
              <a:buChar char="•"/>
            </a:pPr>
            <a:r>
              <a:rPr lang="en-US" sz="2000" dirty="0" smtClean="0"/>
              <a:t>Create an advertisement for the </a:t>
            </a:r>
            <a:r>
              <a:rPr lang="en-US" sz="2000" dirty="0" err="1" smtClean="0"/>
              <a:t>Trimore</a:t>
            </a:r>
            <a:r>
              <a:rPr lang="en-US" sz="2000" dirty="0" smtClean="0"/>
              <a:t> Towers, letting customers know of all of the benefits they will receive when they stay at the hotel.</a:t>
            </a:r>
          </a:p>
        </p:txBody>
      </p:sp>
      <p:sp>
        <p:nvSpPr>
          <p:cNvPr id="9" name="TextBox 8"/>
          <p:cNvSpPr txBox="1"/>
          <p:nvPr/>
        </p:nvSpPr>
        <p:spPr>
          <a:xfrm>
            <a:off x="1752600" y="3276600"/>
            <a:ext cx="5715000" cy="3600986"/>
          </a:xfrm>
          <a:prstGeom prst="rect">
            <a:avLst/>
          </a:prstGeom>
          <a:noFill/>
        </p:spPr>
        <p:txBody>
          <a:bodyPr wrap="square" rtlCol="0">
            <a:spAutoFit/>
          </a:bodyPr>
          <a:lstStyle/>
          <a:p>
            <a:r>
              <a:rPr lang="en-US" sz="2800" u="sng" dirty="0" smtClean="0"/>
              <a:t>Leon And The Champion Chip </a:t>
            </a:r>
            <a:r>
              <a:rPr lang="en-US" sz="2000" u="sng" dirty="0" smtClean="0"/>
              <a:t>(2005</a:t>
            </a:r>
            <a:r>
              <a:rPr lang="en-US" sz="2000" u="sng" dirty="0" smtClean="0"/>
              <a:t>)</a:t>
            </a:r>
          </a:p>
          <a:p>
            <a:pPr>
              <a:buFont typeface="Arial" pitchFamily="34" charset="0"/>
              <a:buChar char="•"/>
            </a:pPr>
            <a:r>
              <a:rPr lang="en-US" sz="2000" dirty="0" smtClean="0"/>
              <a:t>Write a Haiku or song about your favorite food or collection.</a:t>
            </a:r>
          </a:p>
          <a:p>
            <a:pPr>
              <a:buFont typeface="Arial" pitchFamily="34" charset="0"/>
              <a:buChar char="•"/>
            </a:pPr>
            <a:r>
              <a:rPr lang="en-US" sz="2000" dirty="0" smtClean="0"/>
              <a:t>Write a sales pitch to your science teacher explaining what subject you think should be the focus for the year and why. Be convincing. </a:t>
            </a:r>
          </a:p>
          <a:p>
            <a:pPr>
              <a:buFont typeface="Arial" pitchFamily="34" charset="0"/>
              <a:buChar char="•"/>
            </a:pPr>
            <a:r>
              <a:rPr lang="en-US" sz="2000" dirty="0" smtClean="0"/>
              <a:t>Using Leon’s “</a:t>
            </a:r>
            <a:r>
              <a:rPr lang="en-US" sz="2000" dirty="0" err="1" smtClean="0"/>
              <a:t>Moodometer</a:t>
            </a:r>
            <a:r>
              <a:rPr lang="en-US" sz="2000" dirty="0" smtClean="0"/>
              <a:t>,” choose 3 settings and write about three different experiences in your life where you felt similar to Leon’s definitions.</a:t>
            </a:r>
            <a:endParaRPr lang="en-US" sz="2000" dirty="0" smtClean="0"/>
          </a:p>
          <a:p>
            <a:pPr>
              <a:buFont typeface="Arial" pitchFamily="34" charset="0"/>
              <a:buChar char="•"/>
            </a:pPr>
            <a:r>
              <a:rPr lang="en-US" sz="2000" dirty="0" smtClean="0"/>
              <a:t>D</a:t>
            </a:r>
            <a:r>
              <a:rPr lang="en-US" sz="2000" dirty="0" smtClean="0"/>
              <a:t>esign your own flavor of potato chips and create a TV commercial to convince others to buy them.</a:t>
            </a:r>
            <a:endParaRPr lang="en-US" sz="2000" dirty="0" smtClean="0"/>
          </a:p>
        </p:txBody>
      </p:sp>
      <p:sp>
        <p:nvSpPr>
          <p:cNvPr id="10" name="TextBox 9"/>
          <p:cNvSpPr txBox="1"/>
          <p:nvPr/>
        </p:nvSpPr>
        <p:spPr>
          <a:xfrm>
            <a:off x="76200" y="3962400"/>
            <a:ext cx="1676400" cy="600164"/>
          </a:xfrm>
          <a:prstGeom prst="rect">
            <a:avLst/>
          </a:prstGeom>
          <a:noFill/>
        </p:spPr>
        <p:txBody>
          <a:bodyPr wrap="square" rtlCol="0">
            <a:spAutoFit/>
          </a:bodyPr>
          <a:lstStyle/>
          <a:p>
            <a:r>
              <a:rPr lang="en-US" sz="1100" dirty="0" smtClean="0"/>
              <a:t>Images retrieved from http://leonzeisel.com/index.php?s=spitting_image</a:t>
            </a:r>
            <a:endParaRPr lang="en-US" sz="1100" dirty="0"/>
          </a:p>
        </p:txBody>
      </p:sp>
      <p:sp>
        <p:nvSpPr>
          <p:cNvPr id="12" name="TextBox 11"/>
          <p:cNvSpPr txBox="1"/>
          <p:nvPr/>
        </p:nvSpPr>
        <p:spPr>
          <a:xfrm>
            <a:off x="7315200" y="6096000"/>
            <a:ext cx="1676400" cy="600164"/>
          </a:xfrm>
          <a:prstGeom prst="rect">
            <a:avLst/>
          </a:prstGeom>
          <a:noFill/>
        </p:spPr>
        <p:txBody>
          <a:bodyPr wrap="square" rtlCol="0">
            <a:spAutoFit/>
          </a:bodyPr>
          <a:lstStyle/>
          <a:p>
            <a:r>
              <a:rPr lang="en-US" sz="1100" dirty="0" smtClean="0"/>
              <a:t>Images retrieved from http://leonzeisel.com/index.php?s=champion_chip</a:t>
            </a:r>
            <a:endParaRPr lang="en-US" sz="1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Potato Chip Science</a:t>
            </a:r>
            <a:endParaRPr lang="en-US" dirty="0"/>
          </a:p>
        </p:txBody>
      </p:sp>
      <p:sp>
        <p:nvSpPr>
          <p:cNvPr id="6" name="Text Placeholder 5"/>
          <p:cNvSpPr>
            <a:spLocks noGrp="1"/>
          </p:cNvSpPr>
          <p:nvPr>
            <p:ph type="body" idx="2"/>
          </p:nvPr>
        </p:nvSpPr>
        <p:spPr/>
        <p:txBody>
          <a:bodyPr/>
          <a:lstStyle/>
          <a:p>
            <a:r>
              <a:rPr lang="en-US" b="1" u="sng" dirty="0" smtClean="0"/>
              <a:t>Haiku</a:t>
            </a:r>
          </a:p>
          <a:p>
            <a:r>
              <a:rPr lang="en-US" dirty="0" smtClean="0"/>
              <a:t>Dad sniffs my fingers,</a:t>
            </a:r>
          </a:p>
          <a:p>
            <a:r>
              <a:rPr lang="en-US" dirty="0" smtClean="0"/>
              <a:t>They smell like potato chips,</a:t>
            </a:r>
          </a:p>
          <a:p>
            <a:r>
              <a:rPr lang="en-US" dirty="0" smtClean="0"/>
              <a:t>I am so busted.</a:t>
            </a:r>
            <a:endParaRPr lang="en-US" dirty="0"/>
          </a:p>
        </p:txBody>
      </p:sp>
      <p:sp>
        <p:nvSpPr>
          <p:cNvPr id="5" name="Content Placeholder 4"/>
          <p:cNvSpPr>
            <a:spLocks noGrp="1"/>
          </p:cNvSpPr>
          <p:nvPr>
            <p:ph sz="quarter" idx="1"/>
          </p:nvPr>
        </p:nvSpPr>
        <p:spPr>
          <a:xfrm>
            <a:off x="2362200" y="1752600"/>
            <a:ext cx="6400800" cy="1752600"/>
          </a:xfrm>
        </p:spPr>
        <p:txBody>
          <a:bodyPr/>
          <a:lstStyle/>
          <a:p>
            <a:r>
              <a:rPr lang="en-US" dirty="0" smtClean="0">
                <a:hlinkClick r:id="rId2"/>
              </a:rPr>
              <a:t>Allen </a:t>
            </a:r>
            <a:r>
              <a:rPr lang="en-US" dirty="0" err="1" smtClean="0">
                <a:hlinkClick r:id="rId2"/>
              </a:rPr>
              <a:t>Kurzweil</a:t>
            </a:r>
            <a:r>
              <a:rPr lang="en-US" dirty="0" smtClean="0">
                <a:hlinkClick r:id="rId2"/>
              </a:rPr>
              <a:t> Video</a:t>
            </a:r>
            <a:endParaRPr lang="en-US" dirty="0" smtClean="0"/>
          </a:p>
          <a:p>
            <a:endParaRPr lang="en-US" dirty="0" smtClean="0"/>
          </a:p>
          <a:p>
            <a:r>
              <a:rPr lang="en-US" dirty="0" smtClean="0">
                <a:hlinkClick r:id="rId3"/>
              </a:rPr>
              <a:t>Potato </a:t>
            </a:r>
            <a:r>
              <a:rPr lang="en-US" dirty="0" smtClean="0">
                <a:hlinkClick r:id="rId3"/>
              </a:rPr>
              <a:t>Chip Science </a:t>
            </a:r>
            <a:r>
              <a:rPr lang="en-US" dirty="0" smtClean="0">
                <a:hlinkClick r:id="rId3"/>
              </a:rPr>
              <a:t>Website</a:t>
            </a:r>
            <a:endParaRPr lang="en-US" dirty="0" smtClean="0"/>
          </a:p>
          <a:p>
            <a:endParaRPr lang="en-US" dirty="0" smtClean="0"/>
          </a:p>
          <a:p>
            <a:endParaRPr lang="en-US" dirty="0" smtClean="0"/>
          </a:p>
        </p:txBody>
      </p:sp>
      <p:sp>
        <p:nvSpPr>
          <p:cNvPr id="7" name="TextBox 6"/>
          <p:cNvSpPr txBox="1"/>
          <p:nvPr/>
        </p:nvSpPr>
        <p:spPr>
          <a:xfrm>
            <a:off x="2286000" y="3505200"/>
            <a:ext cx="6400800" cy="3139321"/>
          </a:xfrm>
          <a:prstGeom prst="rect">
            <a:avLst/>
          </a:prstGeom>
          <a:noFill/>
        </p:spPr>
        <p:txBody>
          <a:bodyPr wrap="square" rtlCol="0">
            <a:spAutoFit/>
          </a:bodyPr>
          <a:lstStyle/>
          <a:p>
            <a:pPr>
              <a:buFont typeface="Arial" pitchFamily="34" charset="0"/>
              <a:buChar char="•"/>
            </a:pPr>
            <a:r>
              <a:rPr lang="en-US" dirty="0" err="1" smtClean="0"/>
              <a:t>Dichotomus</a:t>
            </a:r>
            <a:r>
              <a:rPr lang="en-US" dirty="0" smtClean="0"/>
              <a:t> Classification (</a:t>
            </a:r>
            <a:r>
              <a:rPr lang="en-US" dirty="0" err="1" smtClean="0"/>
              <a:t>CHPT</a:t>
            </a:r>
            <a:r>
              <a:rPr lang="en-US" dirty="0" smtClean="0"/>
              <a:t> 12, 25, 26)</a:t>
            </a:r>
          </a:p>
          <a:p>
            <a:pPr>
              <a:buFont typeface="Arial" pitchFamily="34" charset="0"/>
              <a:buChar char="•"/>
            </a:pPr>
            <a:r>
              <a:rPr lang="en-US" dirty="0" smtClean="0"/>
              <a:t>Exothermic Reaction </a:t>
            </a:r>
            <a:r>
              <a:rPr lang="en-US" dirty="0" smtClean="0"/>
              <a:t>(</a:t>
            </a:r>
            <a:r>
              <a:rPr lang="en-US" dirty="0" err="1" smtClean="0"/>
              <a:t>CHPT</a:t>
            </a:r>
            <a:r>
              <a:rPr lang="en-US" dirty="0" smtClean="0"/>
              <a:t> </a:t>
            </a:r>
            <a:r>
              <a:rPr lang="en-US" dirty="0" smtClean="0"/>
              <a:t>14)</a:t>
            </a:r>
          </a:p>
          <a:p>
            <a:pPr>
              <a:buFont typeface="Arial" pitchFamily="34" charset="0"/>
              <a:buChar char="•"/>
            </a:pPr>
            <a:r>
              <a:rPr lang="en-US" dirty="0" smtClean="0"/>
              <a:t>Electrolytic Energy (</a:t>
            </a:r>
            <a:r>
              <a:rPr lang="en-US" dirty="0" err="1" smtClean="0"/>
              <a:t>CHPT</a:t>
            </a:r>
            <a:r>
              <a:rPr lang="en-US" dirty="0" smtClean="0"/>
              <a:t> 16)</a:t>
            </a:r>
          </a:p>
          <a:p>
            <a:pPr>
              <a:buFont typeface="Arial" pitchFamily="34" charset="0"/>
              <a:buChar char="•"/>
            </a:pPr>
            <a:r>
              <a:rPr lang="en-US" dirty="0" smtClean="0"/>
              <a:t>Aerodynamics &amp; Spore Growth &amp; Optics (</a:t>
            </a:r>
            <a:r>
              <a:rPr lang="en-US" dirty="0" err="1" smtClean="0"/>
              <a:t>CHPT</a:t>
            </a:r>
            <a:r>
              <a:rPr lang="en-US" dirty="0" smtClean="0"/>
              <a:t> 19)</a:t>
            </a:r>
          </a:p>
          <a:p>
            <a:pPr>
              <a:buFont typeface="Arial" pitchFamily="34" charset="0"/>
              <a:buChar char="•"/>
            </a:pPr>
            <a:r>
              <a:rPr lang="en-US" dirty="0" smtClean="0"/>
              <a:t>Spectral Analysis (</a:t>
            </a:r>
            <a:r>
              <a:rPr lang="en-US" dirty="0" err="1" smtClean="0"/>
              <a:t>CHPT</a:t>
            </a:r>
            <a:r>
              <a:rPr lang="en-US" dirty="0" smtClean="0"/>
              <a:t> 22, 26)</a:t>
            </a:r>
          </a:p>
          <a:p>
            <a:pPr>
              <a:buFont typeface="Arial" pitchFamily="34" charset="0"/>
              <a:buChar char="•"/>
            </a:pPr>
            <a:r>
              <a:rPr lang="en-US" dirty="0" smtClean="0"/>
              <a:t>Microscopy (</a:t>
            </a:r>
            <a:r>
              <a:rPr lang="en-US" dirty="0" err="1" smtClean="0"/>
              <a:t>CHPT</a:t>
            </a:r>
            <a:r>
              <a:rPr lang="en-US" dirty="0" smtClean="0"/>
              <a:t> 22)</a:t>
            </a:r>
          </a:p>
          <a:p>
            <a:pPr>
              <a:buFont typeface="Arial" pitchFamily="34" charset="0"/>
              <a:buChar char="•"/>
            </a:pPr>
            <a:r>
              <a:rPr lang="en-US" dirty="0" smtClean="0"/>
              <a:t>Static Electricity (</a:t>
            </a:r>
            <a:r>
              <a:rPr lang="en-US" dirty="0" err="1" smtClean="0"/>
              <a:t>CHPT</a:t>
            </a:r>
            <a:r>
              <a:rPr lang="en-US" dirty="0" smtClean="0"/>
              <a:t> 23)</a:t>
            </a:r>
          </a:p>
          <a:p>
            <a:pPr>
              <a:buFont typeface="Arial" pitchFamily="34" charset="0"/>
              <a:buChar char="•"/>
            </a:pPr>
            <a:r>
              <a:rPr lang="en-US" dirty="0" smtClean="0"/>
              <a:t>Observational Analysis (</a:t>
            </a:r>
            <a:r>
              <a:rPr lang="en-US" dirty="0" err="1" smtClean="0"/>
              <a:t>CHPT</a:t>
            </a:r>
            <a:r>
              <a:rPr lang="en-US" dirty="0" smtClean="0"/>
              <a:t> 22, 25)</a:t>
            </a:r>
          </a:p>
          <a:p>
            <a:pPr>
              <a:buFont typeface="Arial" pitchFamily="34" charset="0"/>
              <a:buChar char="•"/>
            </a:pPr>
            <a:r>
              <a:rPr lang="en-US" dirty="0" smtClean="0"/>
              <a:t>Liquid Nitrogen: Unconventional Applications (</a:t>
            </a:r>
            <a:r>
              <a:rPr lang="en-US" dirty="0" err="1" smtClean="0"/>
              <a:t>CHPT</a:t>
            </a:r>
            <a:r>
              <a:rPr lang="en-US" dirty="0" smtClean="0"/>
              <a:t> 34)</a:t>
            </a:r>
          </a:p>
          <a:p>
            <a:pPr>
              <a:buFont typeface="Arial" pitchFamily="34" charset="0"/>
              <a:buChar char="•"/>
            </a:pPr>
            <a:r>
              <a:rPr lang="en-US" dirty="0" smtClean="0"/>
              <a:t>pH Analysis (</a:t>
            </a:r>
            <a:r>
              <a:rPr lang="en-US" dirty="0" err="1" smtClean="0"/>
              <a:t>CHPT</a:t>
            </a:r>
            <a:r>
              <a:rPr lang="en-US" dirty="0" smtClean="0"/>
              <a:t> 38)</a:t>
            </a:r>
          </a:p>
          <a:p>
            <a:r>
              <a:rPr lang="en-US" dirty="0" smtClean="0"/>
              <a:t>(</a:t>
            </a:r>
            <a:r>
              <a:rPr lang="en-US" dirty="0" err="1" smtClean="0"/>
              <a:t>Kurzweil</a:t>
            </a:r>
            <a:r>
              <a:rPr lang="en-US" dirty="0" smtClean="0"/>
              <a:t>, 2005)</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Sources</a:t>
            </a:r>
            <a:endParaRPr lang="en-US" dirty="0"/>
          </a:p>
        </p:txBody>
      </p:sp>
      <p:sp>
        <p:nvSpPr>
          <p:cNvPr id="3" name="Content Placeholder 2"/>
          <p:cNvSpPr>
            <a:spLocks noGrp="1"/>
          </p:cNvSpPr>
          <p:nvPr>
            <p:ph sz="quarter" idx="1"/>
          </p:nvPr>
        </p:nvSpPr>
        <p:spPr/>
        <p:txBody>
          <a:bodyPr/>
          <a:lstStyle/>
          <a:p>
            <a:r>
              <a:rPr lang="en-US" dirty="0" err="1" smtClean="0">
                <a:hlinkClick r:id="rId2"/>
              </a:rPr>
              <a:t>LeonZiesel</a:t>
            </a:r>
            <a:r>
              <a:rPr lang="en-US" dirty="0" smtClean="0"/>
              <a:t> The official  website for the Leon </a:t>
            </a:r>
            <a:r>
              <a:rPr lang="en-US" dirty="0" err="1" smtClean="0"/>
              <a:t>Ziesel</a:t>
            </a:r>
            <a:r>
              <a:rPr lang="en-US" dirty="0" smtClean="0"/>
              <a:t> series written for students.</a:t>
            </a:r>
            <a:endParaRPr lang="en-US" dirty="0" smtClean="0">
              <a:hlinkClick r:id="rId3"/>
            </a:endParaRPr>
          </a:p>
          <a:p>
            <a:r>
              <a:rPr lang="en-US" dirty="0" smtClean="0">
                <a:hlinkClick r:id="rId3"/>
              </a:rPr>
              <a:t>Author Review</a:t>
            </a:r>
            <a:endParaRPr lang="en-US" dirty="0" smtClean="0"/>
          </a:p>
          <a:p>
            <a:pPr>
              <a:buNone/>
            </a:pPr>
            <a:endParaRPr lang="en-US" dirty="0" smtClean="0"/>
          </a:p>
          <a:p>
            <a:r>
              <a:rPr lang="en-US" dirty="0" smtClean="0">
                <a:hlinkClick r:id="rId4"/>
              </a:rPr>
              <a:t>Author Biography by Book Browse</a:t>
            </a:r>
            <a:endParaRPr lang="en-US" dirty="0"/>
          </a:p>
        </p:txBody>
      </p:sp>
      <p:sp>
        <p:nvSpPr>
          <p:cNvPr id="4" name="Content Placeholder 3"/>
          <p:cNvSpPr>
            <a:spLocks noGrp="1"/>
          </p:cNvSpPr>
          <p:nvPr>
            <p:ph sz="quarter" idx="2"/>
          </p:nvPr>
        </p:nvSpPr>
        <p:spPr/>
        <p:txBody>
          <a:bodyPr/>
          <a:lstStyle/>
          <a:p>
            <a:r>
              <a:rPr lang="en-US" dirty="0" smtClean="0">
                <a:hlinkClick r:id="rId2"/>
              </a:rPr>
              <a:t>Author Website</a:t>
            </a:r>
            <a:endParaRPr lang="en-US" dirty="0" smtClean="0"/>
          </a:p>
          <a:p>
            <a:pPr>
              <a:buNone/>
            </a:pPr>
            <a:r>
              <a:rPr lang="en-US" dirty="0" smtClean="0"/>
              <a:t>	This website is the official source of information about the author and his work for adults.</a:t>
            </a:r>
          </a:p>
          <a:p>
            <a:r>
              <a:rPr lang="en-US" dirty="0" smtClean="0">
                <a:hlinkClick r:id="rId5"/>
              </a:rPr>
              <a:t>Become a Fan</a:t>
            </a:r>
            <a:r>
              <a:rPr lang="en-US" dirty="0" smtClean="0"/>
              <a:t> (</a:t>
            </a:r>
            <a:r>
              <a:rPr lang="en-US" dirty="0" err="1" smtClean="0"/>
              <a:t>Facebook</a:t>
            </a:r>
            <a:r>
              <a:rPr lang="en-US" dirty="0" smtClean="0"/>
              <a:t> link)</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Annotated Bibliography</a:t>
            </a:r>
            <a:endParaRPr lang="en-US" dirty="0"/>
          </a:p>
        </p:txBody>
      </p:sp>
      <p:sp>
        <p:nvSpPr>
          <p:cNvPr id="3" name="Content Placeholder 2"/>
          <p:cNvSpPr>
            <a:spLocks noGrp="1"/>
          </p:cNvSpPr>
          <p:nvPr>
            <p:ph sz="quarter" idx="1"/>
          </p:nvPr>
        </p:nvSpPr>
        <p:spPr>
          <a:xfrm>
            <a:off x="152400" y="1600200"/>
            <a:ext cx="8839200" cy="5029200"/>
          </a:xfrm>
        </p:spPr>
        <p:txBody>
          <a:bodyPr/>
          <a:lstStyle/>
          <a:p>
            <a:r>
              <a:rPr lang="en-US" sz="2000" dirty="0" err="1" smtClean="0"/>
              <a:t>Kurzweuil</a:t>
            </a:r>
            <a:r>
              <a:rPr lang="en-US" sz="2000" dirty="0" smtClean="0"/>
              <a:t>, Allen. (</a:t>
            </a:r>
            <a:r>
              <a:rPr lang="en-US" sz="2000" dirty="0" smtClean="0"/>
              <a:t>2003). </a:t>
            </a:r>
            <a:r>
              <a:rPr lang="en-US" sz="2000" i="1" dirty="0" smtClean="0"/>
              <a:t>Leon and the spitting image</a:t>
            </a:r>
            <a:r>
              <a:rPr lang="en-US" sz="2000" dirty="0" smtClean="0"/>
              <a:t>. </a:t>
            </a:r>
            <a:r>
              <a:rPr lang="en-US" sz="2000" dirty="0" smtClean="0"/>
              <a:t>New York</a:t>
            </a:r>
            <a:r>
              <a:rPr lang="en-US" sz="2000" dirty="0" smtClean="0"/>
              <a:t>: NY. </a:t>
            </a:r>
            <a:r>
              <a:rPr lang="en-US" sz="2000" dirty="0" err="1" smtClean="0"/>
              <a:t>Greenwillow</a:t>
            </a:r>
            <a:r>
              <a:rPr lang="en-US" sz="2000" dirty="0" smtClean="0"/>
              <a:t> 	Books.</a:t>
            </a:r>
          </a:p>
          <a:p>
            <a:pPr>
              <a:buNone/>
            </a:pPr>
            <a:r>
              <a:rPr lang="en-US" sz="2400" dirty="0" smtClean="0"/>
              <a:t>	</a:t>
            </a:r>
            <a:r>
              <a:rPr lang="en-US" sz="2000" dirty="0" smtClean="0"/>
              <a:t>This hysterical tale of young Leon’s experience of coping with fourth grade, a class bully, an eccentric home life, and the world’s scariest teacher is bound to have readers of all ages rolling on the floor. Perfect for grades four and up. Can be read as a class read aloud or for individual reading experiences. This book is considered realistic fiction, but contains some fantasy. </a:t>
            </a:r>
            <a:endParaRPr lang="en-US" sz="2000" dirty="0" smtClean="0"/>
          </a:p>
          <a:p>
            <a:r>
              <a:rPr lang="en-US" sz="2000" dirty="0" err="1" smtClean="0"/>
              <a:t>Kurzweuil</a:t>
            </a:r>
            <a:r>
              <a:rPr lang="en-US" sz="2000" dirty="0" smtClean="0"/>
              <a:t>, Allen. (2005). </a:t>
            </a:r>
            <a:r>
              <a:rPr lang="en-US" sz="2000" i="1" dirty="0" smtClean="0"/>
              <a:t>Leon and the champion chip</a:t>
            </a:r>
            <a:r>
              <a:rPr lang="en-US" sz="2000" dirty="0" smtClean="0"/>
              <a:t>. New York: NY. Harper 	Trophy.</a:t>
            </a:r>
          </a:p>
          <a:p>
            <a:pPr>
              <a:buNone/>
            </a:pPr>
            <a:r>
              <a:rPr lang="en-US" sz="2000" dirty="0" smtClean="0"/>
              <a:t>	</a:t>
            </a:r>
            <a:r>
              <a:rPr lang="en-US" sz="2000" dirty="0" err="1" smtClean="0"/>
              <a:t>Kurzweil’s</a:t>
            </a:r>
            <a:r>
              <a:rPr lang="en-US" sz="2000" dirty="0" smtClean="0"/>
              <a:t> classic characters return to school for fifth grade to discover they have lost their controlling power over the school bully. In a quest to regain their power they discover new interests and a fascination for science class. Leon learns that science is everywhere, even in his beloved potato chips. Although the book maintains </a:t>
            </a:r>
            <a:r>
              <a:rPr lang="en-US" sz="2000" dirty="0" err="1" smtClean="0"/>
              <a:t>Kurzweil’s</a:t>
            </a:r>
            <a:r>
              <a:rPr lang="en-US" sz="2000" dirty="0" smtClean="0"/>
              <a:t> humorous setting, the tales present values of family, friendship and education in a meaningful manner.</a:t>
            </a:r>
            <a:endParaRPr lang="en-US" sz="2000"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189</TotalTime>
  <Words>448</Words>
  <Application>Microsoft Office PowerPoint</Application>
  <PresentationFormat>On-screen Show (4:3)</PresentationFormat>
  <Paragraphs>77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Median</vt:lpstr>
      <vt:lpstr>Slide 1</vt:lpstr>
      <vt:lpstr> Biographical Sketch</vt:lpstr>
      <vt:lpstr>For Adults</vt:lpstr>
      <vt:lpstr>LRAs For Students</vt:lpstr>
      <vt:lpstr>Potato Chip Science</vt:lpstr>
      <vt:lpstr>Web Sources</vt:lpstr>
      <vt:lpstr>Annotated Bibliography</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Shannon</dc:creator>
  <cp:lastModifiedBy>Shannon</cp:lastModifiedBy>
  <cp:revision>22</cp:revision>
  <dcterms:created xsi:type="dcterms:W3CDTF">2011-06-26T23:10:29Z</dcterms:created>
  <dcterms:modified xsi:type="dcterms:W3CDTF">2011-07-17T01:20:59Z</dcterms:modified>
</cp:coreProperties>
</file>