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3" r:id="rId6"/>
    <p:sldId id="261" r:id="rId7"/>
    <p:sldId id="266" r:id="rId8"/>
    <p:sldId id="269" r:id="rId9"/>
    <p:sldId id="259" r:id="rId10"/>
    <p:sldId id="260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2" autoAdjust="0"/>
    <p:restoredTop sz="94384" autoAdjust="0"/>
  </p:normalViewPr>
  <p:slideViewPr>
    <p:cSldViewPr snapToGrid="0">
      <p:cViewPr varScale="1">
        <p:scale>
          <a:sx n="42" d="100"/>
          <a:sy n="42" d="100"/>
        </p:scale>
        <p:origin x="64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hson-Hernandez, Shannon" userId="e9403613-2aaa-424c-8257-ec5fe030fb5c" providerId="ADAL" clId="{93741A2D-F989-41B2-BFE5-B46BAFE312C4}"/>
  </pc:docChgLst>
  <pc:docChgLst>
    <pc:chgData name="Jephson-Hernandez, Shannon" userId="e9403613-2aaa-424c-8257-ec5fe030fb5c" providerId="ADAL" clId="{C3FDFB17-AC95-4B1E-AA09-03C247939806}"/>
    <pc:docChg chg="modSld">
      <pc:chgData name="Jephson-Hernandez, Shannon" userId="e9403613-2aaa-424c-8257-ec5fe030fb5c" providerId="ADAL" clId="{C3FDFB17-AC95-4B1E-AA09-03C247939806}" dt="2019-05-13T18:52:45.624" v="0" actId="20577"/>
      <pc:docMkLst>
        <pc:docMk/>
      </pc:docMkLst>
      <pc:sldChg chg="modSp">
        <pc:chgData name="Jephson-Hernandez, Shannon" userId="e9403613-2aaa-424c-8257-ec5fe030fb5c" providerId="ADAL" clId="{C3FDFB17-AC95-4B1E-AA09-03C247939806}" dt="2019-05-13T18:52:45.624" v="0" actId="20577"/>
        <pc:sldMkLst>
          <pc:docMk/>
          <pc:sldMk cId="911872797" sldId="256"/>
        </pc:sldMkLst>
        <pc:spChg chg="mod">
          <ac:chgData name="Jephson-Hernandez, Shannon" userId="e9403613-2aaa-424c-8257-ec5fe030fb5c" providerId="ADAL" clId="{C3FDFB17-AC95-4B1E-AA09-03C247939806}" dt="2019-05-13T18:52:45.624" v="0" actId="20577"/>
          <ac:spMkLst>
            <pc:docMk/>
            <pc:sldMk cId="911872797" sldId="256"/>
            <ac:spMk id="3" creationId="{97B799E1-1E9C-41DD-AFB1-6B2FD9437D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305F5-0545-4FFD-9E66-6AA896EF90C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C6A3-117F-4212-9288-A6F4A18ED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C6A3-117F-4212-9288-A6F4A18ED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anbio.com/GamesandLabs/Cellgames/cellcraft.html" TargetMode="External"/><Relationship Id="rId2" Type="http://schemas.openxmlformats.org/officeDocument/2006/relationships/hyperlink" Target="http://www.sheppardsoftware.com/health/anatomy/cell/index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zafJKbMPA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C359-C121-4070-AEA1-D8B5A8916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974" y="1728724"/>
            <a:ext cx="7540052" cy="2618423"/>
          </a:xfrm>
        </p:spPr>
        <p:txBody>
          <a:bodyPr/>
          <a:lstStyle/>
          <a:p>
            <a:r>
              <a:rPr lang="en-US" b="1" dirty="0"/>
              <a:t>STRUCTURE &amp; FUNCTION of 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799E1-1E9C-41DD-AFB1-6B2FD9437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347147"/>
            <a:ext cx="6815669" cy="631251"/>
          </a:xfrm>
        </p:spPr>
        <p:txBody>
          <a:bodyPr>
            <a:normAutofit fontScale="92500" lnSpcReduction="10000"/>
          </a:bodyPr>
          <a:lstStyle/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1187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1901-EABF-48BA-9453-8738D110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en-US" b="1" dirty="0"/>
              <a:t>Resources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0F69-ECAB-4994-BB0D-9F92BF6B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8" y="1282388"/>
            <a:ext cx="10699222" cy="4693839"/>
          </a:xfrm>
        </p:spPr>
        <p:txBody>
          <a:bodyPr>
            <a:noAutofit/>
          </a:bodyPr>
          <a:lstStyle/>
          <a:p>
            <a:r>
              <a:rPr lang="en-US" sz="3200" b="1" dirty="0"/>
              <a:t>Students can use the following animated cell websites to figure out which part belongs to each function and picture:</a:t>
            </a:r>
          </a:p>
          <a:p>
            <a:pPr lvl="1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</a:rPr>
              <a:t>Sciencesauraus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</a:rPr>
              <a:t>Pg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77-78</a:t>
            </a:r>
          </a:p>
          <a:p>
            <a:pPr lvl="1"/>
            <a:r>
              <a:rPr lang="en-US" sz="3200" dirty="0">
                <a:hlinkClick r:id="rId2"/>
              </a:rPr>
              <a:t>Sheppard Software’s</a:t>
            </a:r>
            <a:r>
              <a:rPr lang="en-US" sz="3200" dirty="0"/>
              <a:t> – Click on Tutorial – easier website to use to find specific cell parts</a:t>
            </a:r>
          </a:p>
          <a:p>
            <a:pPr lvl="1"/>
            <a:r>
              <a:rPr lang="en-US" sz="3200" dirty="0" err="1">
                <a:hlinkClick r:id="rId3"/>
              </a:rPr>
              <a:t>Bioman</a:t>
            </a:r>
            <a:r>
              <a:rPr lang="en-US" sz="3200" dirty="0">
                <a:hlinkClick r:id="rId3"/>
              </a:rPr>
              <a:t> Biology</a:t>
            </a:r>
            <a:r>
              <a:rPr lang="en-US" sz="3200" dirty="0"/>
              <a:t> – Click on Game Style – High School Level information of a cell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(COMPLETE MID-CHECK WHEN DONE)</a:t>
            </a:r>
          </a:p>
        </p:txBody>
      </p:sp>
    </p:spTree>
    <p:extLst>
      <p:ext uri="{BB962C8B-B14F-4D97-AF65-F5344CB8AC3E}">
        <p14:creationId xmlns:p14="http://schemas.microsoft.com/office/powerpoint/2010/main" val="405319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A89C-4E91-45C7-BBE8-447E6057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96451"/>
            <a:ext cx="9601196" cy="1303867"/>
          </a:xfrm>
        </p:spPr>
        <p:txBody>
          <a:bodyPr/>
          <a:lstStyle/>
          <a:p>
            <a:r>
              <a:rPr lang="en-US" b="1" dirty="0"/>
              <a:t>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651D-9134-4F2A-8E19-FDB57F5D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1" y="2351712"/>
            <a:ext cx="10880437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We will use the document camera to compare results. I will call on one student at a time to come up and place either a picture or definition. The class is responsible for monitoring the placements for accuracy.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rgbClr val="C00000"/>
                </a:solidFill>
              </a:rPr>
              <a:t>Discuss the following:</a:t>
            </a:r>
          </a:p>
          <a:p>
            <a:pPr marL="457200" lvl="1" indent="0">
              <a:buNone/>
            </a:pPr>
            <a:r>
              <a:rPr lang="en-US" sz="3200" dirty="0"/>
              <a:t>1)</a:t>
            </a:r>
            <a:r>
              <a:rPr lang="en-US" sz="3200" b="1" dirty="0"/>
              <a:t> </a:t>
            </a:r>
            <a:r>
              <a:rPr lang="en-US" sz="2800" b="1" dirty="0"/>
              <a:t>Which organelles do 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only plants have </a:t>
            </a:r>
            <a:r>
              <a:rPr lang="en-US" sz="2800" b="1" dirty="0"/>
              <a:t>and not animal cells?</a:t>
            </a:r>
          </a:p>
          <a:p>
            <a:pPr lvl="2"/>
            <a:r>
              <a:rPr lang="en-US" sz="3200" dirty="0"/>
              <a:t>Why do they need those organelles to survive?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624EB-6FAB-49D6-8DCD-32849A8E3AAC}"/>
              </a:ext>
            </a:extLst>
          </p:cNvPr>
          <p:cNvSpPr txBox="1"/>
          <p:nvPr/>
        </p:nvSpPr>
        <p:spPr>
          <a:xfrm rot="1573760">
            <a:off x="9375736" y="931992"/>
            <a:ext cx="2207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 READY TO SHARE OUT YOUR ANSWERS</a:t>
            </a:r>
          </a:p>
        </p:txBody>
      </p:sp>
    </p:spTree>
    <p:extLst>
      <p:ext uri="{BB962C8B-B14F-4D97-AF65-F5344CB8AC3E}">
        <p14:creationId xmlns:p14="http://schemas.microsoft.com/office/powerpoint/2010/main" val="201517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843E-F0E8-4365-A432-AAB64F23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24" y="982132"/>
            <a:ext cx="1098856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EXIT TASK: CELL ANALOGIES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What does each cell part’s job reminds you of?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BBCCF-9DBD-4DB0-919E-8FA26AA8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2556932"/>
            <a:ext cx="10988565" cy="33189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Organs </a:t>
            </a:r>
            <a:r>
              <a:rPr lang="en-US" sz="3200" dirty="0">
                <a:solidFill>
                  <a:schemeClr val="tx1"/>
                </a:solidFill>
              </a:rPr>
              <a:t>are to bodies as </a:t>
            </a:r>
            <a:r>
              <a:rPr lang="en-US" sz="3200" b="1" u="sng" dirty="0">
                <a:solidFill>
                  <a:srgbClr val="FF0000"/>
                </a:solidFill>
              </a:rPr>
              <a:t>Organelles</a:t>
            </a:r>
            <a:r>
              <a:rPr lang="en-US" sz="3200" dirty="0">
                <a:solidFill>
                  <a:schemeClr val="tx1"/>
                </a:solidFill>
              </a:rPr>
              <a:t> are to cells</a:t>
            </a:r>
            <a:endParaRPr lang="en-US" sz="32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Skin</a:t>
            </a:r>
            <a:r>
              <a:rPr lang="en-US" sz="3200" dirty="0"/>
              <a:t> is to bodies as </a:t>
            </a:r>
            <a:r>
              <a:rPr lang="en-US" sz="3200" b="1" u="sng" dirty="0">
                <a:solidFill>
                  <a:srgbClr val="FF0000"/>
                </a:solidFill>
              </a:rPr>
              <a:t>Cell Membranes </a:t>
            </a:r>
            <a:r>
              <a:rPr lang="en-US" sz="3200" dirty="0"/>
              <a:t>are to cells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At the end of this lesson you will write analogies for: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Cytoplasm, Mitochondria, Vacuole, Cell Wall, Nucleus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(COMPLETE REVISED THOUGHTS &amp; END CHECK)</a:t>
            </a:r>
          </a:p>
        </p:txBody>
      </p:sp>
    </p:spTree>
    <p:extLst>
      <p:ext uri="{BB962C8B-B14F-4D97-AF65-F5344CB8AC3E}">
        <p14:creationId xmlns:p14="http://schemas.microsoft.com/office/powerpoint/2010/main" val="256479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EB38-7A84-4885-A954-08FF7D7A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Thoughts </a:t>
            </a:r>
            <a:r>
              <a:rPr lang="en-US" dirty="0"/>
              <a:t>(4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2AB5-3530-4437-832E-33A3B7F22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1) What are all living things made of?</a:t>
            </a:r>
          </a:p>
          <a:p>
            <a:pPr marL="0" indent="0">
              <a:buNone/>
            </a:pPr>
            <a:r>
              <a:rPr lang="en-US" sz="3200" b="1" dirty="0"/>
              <a:t>2) How are plant and animal cells the same?</a:t>
            </a:r>
          </a:p>
          <a:p>
            <a:pPr marL="0" indent="0">
              <a:buNone/>
            </a:pPr>
            <a:r>
              <a:rPr lang="en-US" sz="3200" b="1" dirty="0"/>
              <a:t>3) How do toxins get inside living things?</a:t>
            </a:r>
          </a:p>
        </p:txBody>
      </p:sp>
    </p:spTree>
    <p:extLst>
      <p:ext uri="{BB962C8B-B14F-4D97-AF65-F5344CB8AC3E}">
        <p14:creationId xmlns:p14="http://schemas.microsoft.com/office/powerpoint/2010/main" val="340885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AD2A-5D8C-43DF-B219-9B0C0406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292" y="982132"/>
            <a:ext cx="4718305" cy="1303867"/>
          </a:xfrm>
        </p:spPr>
        <p:txBody>
          <a:bodyPr/>
          <a:lstStyle/>
          <a:p>
            <a:r>
              <a:rPr lang="en-US" b="1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2885-951A-48ED-9E5C-52758AD9C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3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Understand the structure and function </a:t>
            </a:r>
            <a:r>
              <a:rPr lang="en-US" sz="3200" b="1">
                <a:solidFill>
                  <a:schemeClr val="accent4">
                    <a:lumMod val="50000"/>
                  </a:schemeClr>
                </a:solidFill>
              </a:rPr>
              <a:t>of cell parts/sub-systems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within the cell.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36A3C-3EBF-4C65-80BD-9313C551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554974" cy="356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Construct cell analogies for 3-6 organelles &amp; describe a real world job they remind you of.</a:t>
            </a:r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0BC0B0-7502-4627-B0EC-58AEB89653F8}"/>
              </a:ext>
            </a:extLst>
          </p:cNvPr>
          <p:cNvSpPr txBox="1">
            <a:spLocks/>
          </p:cNvSpPr>
          <p:nvPr/>
        </p:nvSpPr>
        <p:spPr>
          <a:xfrm>
            <a:off x="1268043" y="1034173"/>
            <a:ext cx="471830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370995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04980D-5FAC-4ECE-A434-F2AE8DAA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42748"/>
          </a:xfrm>
        </p:spPr>
        <p:txBody>
          <a:bodyPr>
            <a:normAutofit/>
          </a:bodyPr>
          <a:lstStyle/>
          <a:p>
            <a:r>
              <a:rPr lang="en-US" sz="7200" b="1" dirty="0"/>
              <a:t>Why are cells important to living organisms?</a:t>
            </a:r>
          </a:p>
        </p:txBody>
      </p:sp>
    </p:spTree>
    <p:extLst>
      <p:ext uri="{BB962C8B-B14F-4D97-AF65-F5344CB8AC3E}">
        <p14:creationId xmlns:p14="http://schemas.microsoft.com/office/powerpoint/2010/main" val="405280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D369-0536-42FF-9C6C-51A5A22D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24" y="492014"/>
            <a:ext cx="9601196" cy="1303867"/>
          </a:xfrm>
        </p:spPr>
        <p:txBody>
          <a:bodyPr/>
          <a:lstStyle/>
          <a:p>
            <a:r>
              <a:rPr lang="en-US" dirty="0"/>
              <a:t>Each cell is made up of…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8C71-742D-4801-BB7C-D604FFB9D0A1}"/>
              </a:ext>
            </a:extLst>
          </p:cNvPr>
          <p:cNvSpPr txBox="1"/>
          <p:nvPr/>
        </p:nvSpPr>
        <p:spPr>
          <a:xfrm>
            <a:off x="690068" y="2347581"/>
            <a:ext cx="10928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Each organelle has a specific function for the cell, just like each organ has a specific function for the organ system.</a:t>
            </a:r>
          </a:p>
          <a:p>
            <a:endParaRPr lang="en-US" sz="3200" dirty="0"/>
          </a:p>
          <a:p>
            <a:r>
              <a:rPr lang="en-US" sz="2400" u="sng" dirty="0"/>
              <a:t>Ex: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CELL MEMBRANE</a:t>
            </a:r>
            <a:r>
              <a:rPr lang="en-US" sz="2400" dirty="0">
                <a:solidFill>
                  <a:srgbClr val="0070C0"/>
                </a:solidFill>
              </a:rPr>
              <a:t>’s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u="sng" dirty="0">
                <a:solidFill>
                  <a:srgbClr val="0070C0"/>
                </a:solidFill>
              </a:rPr>
              <a:t>function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b="1" dirty="0">
                <a:solidFill>
                  <a:srgbClr val="0070C0"/>
                </a:solidFill>
              </a:rPr>
              <a:t>TO ALLOW CHEMICALS TO GO IN AND OUT OF THE CELL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/>
              <a:t>an organ has a function too, like </a:t>
            </a:r>
            <a:r>
              <a:rPr lang="en-US" sz="2400" dirty="0">
                <a:solidFill>
                  <a:schemeClr val="accent2"/>
                </a:solidFill>
              </a:rPr>
              <a:t>the </a:t>
            </a:r>
            <a:r>
              <a:rPr lang="en-US" sz="2400" b="1" dirty="0">
                <a:solidFill>
                  <a:schemeClr val="accent2"/>
                </a:solidFill>
              </a:rPr>
              <a:t>HEART</a:t>
            </a:r>
            <a:r>
              <a:rPr lang="en-US" sz="2400" dirty="0">
                <a:solidFill>
                  <a:schemeClr val="accent2"/>
                </a:solidFill>
              </a:rPr>
              <a:t>’s </a:t>
            </a:r>
            <a:r>
              <a:rPr lang="en-US" sz="2400" u="sng" dirty="0">
                <a:solidFill>
                  <a:schemeClr val="accent2"/>
                </a:solidFill>
              </a:rPr>
              <a:t>function</a:t>
            </a:r>
            <a:r>
              <a:rPr lang="en-US" sz="2400" dirty="0">
                <a:solidFill>
                  <a:schemeClr val="accent2"/>
                </a:solidFill>
              </a:rPr>
              <a:t> is to </a:t>
            </a:r>
            <a:r>
              <a:rPr lang="en-US" sz="2400" b="1" dirty="0">
                <a:solidFill>
                  <a:schemeClr val="accent2"/>
                </a:solidFill>
              </a:rPr>
              <a:t>MOVE THE BLOOD THROUGHOUT THE VESSELS TO ALLOW NUTRIENTS TO GO TO THE REST OF THE BODY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*DRAW AN INVERTED PYRAMID TO COMPLETE THE NEXT SLIDE…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9743BB-83D0-4E05-B145-2DA4736CC915}"/>
              </a:ext>
            </a:extLst>
          </p:cNvPr>
          <p:cNvSpPr txBox="1">
            <a:spLocks/>
          </p:cNvSpPr>
          <p:nvPr/>
        </p:nvSpPr>
        <p:spPr>
          <a:xfrm>
            <a:off x="1295402" y="1346535"/>
            <a:ext cx="9601196" cy="573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b="1" dirty="0">
                <a:solidFill>
                  <a:srgbClr val="C00000"/>
                </a:solidFill>
              </a:rPr>
              <a:t>Organelles (Cell Parts)</a:t>
            </a:r>
          </a:p>
        </p:txBody>
      </p:sp>
    </p:spTree>
    <p:extLst>
      <p:ext uri="{BB962C8B-B14F-4D97-AF65-F5344CB8AC3E}">
        <p14:creationId xmlns:p14="http://schemas.microsoft.com/office/powerpoint/2010/main" val="2687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6D3906-807B-4D5D-ACF8-7A968241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60" y="3726153"/>
            <a:ext cx="3881574" cy="3072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CD369-0536-42FF-9C6C-51A5A22D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145" y="375576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All Livings things are made of…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8C71-742D-4801-BB7C-D604FFB9D0A1}"/>
              </a:ext>
            </a:extLst>
          </p:cNvPr>
          <p:cNvSpPr txBox="1"/>
          <p:nvPr/>
        </p:nvSpPr>
        <p:spPr>
          <a:xfrm>
            <a:off x="588579" y="1328867"/>
            <a:ext cx="110673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CELLS make up TISSUES… </a:t>
            </a:r>
          </a:p>
          <a:p>
            <a:pPr algn="ctr"/>
            <a:r>
              <a:rPr lang="en-US" sz="3200" b="1" dirty="0"/>
              <a:t>TISSUES form ORGANS… </a:t>
            </a:r>
          </a:p>
          <a:p>
            <a:pPr algn="ctr"/>
            <a:r>
              <a:rPr lang="en-US" sz="3200" b="1" dirty="0"/>
              <a:t>ORGANS help build ORGAN SYSTEMS…</a:t>
            </a:r>
          </a:p>
          <a:p>
            <a:endParaRPr lang="en-US" sz="1200" dirty="0"/>
          </a:p>
          <a:p>
            <a:r>
              <a:rPr lang="en-US" sz="3200" u="sng" dirty="0"/>
              <a:t>EX:</a:t>
            </a:r>
            <a:r>
              <a:rPr lang="en-US" sz="3200" dirty="0"/>
              <a:t> The </a:t>
            </a:r>
            <a:r>
              <a:rPr lang="en-US" sz="3200" b="1" dirty="0"/>
              <a:t>MUSCLE</a:t>
            </a:r>
            <a:r>
              <a:rPr lang="en-US" sz="3200" dirty="0"/>
              <a:t> CELLS makes up </a:t>
            </a:r>
            <a:br>
              <a:rPr lang="en-US" sz="3200" dirty="0"/>
            </a:br>
            <a:r>
              <a:rPr lang="en-US" sz="3200" b="1" dirty="0"/>
              <a:t>MUSCLE</a:t>
            </a:r>
            <a:r>
              <a:rPr lang="en-US" sz="3200" dirty="0"/>
              <a:t> TISSUES, which form </a:t>
            </a:r>
            <a:r>
              <a:rPr lang="en-US" sz="3200" b="1" dirty="0"/>
              <a:t>muscles like</a:t>
            </a:r>
            <a:br>
              <a:rPr lang="en-US" sz="3200" b="1" dirty="0"/>
            </a:br>
            <a:r>
              <a:rPr lang="en-US" sz="3200" b="1" dirty="0"/>
              <a:t>the</a:t>
            </a:r>
            <a:r>
              <a:rPr lang="en-US" sz="3200" dirty="0"/>
              <a:t> </a:t>
            </a:r>
            <a:r>
              <a:rPr lang="en-US" sz="3200" b="1" dirty="0"/>
              <a:t>HEART</a:t>
            </a:r>
            <a:r>
              <a:rPr lang="en-US" sz="3200" dirty="0"/>
              <a:t> which is part of the </a:t>
            </a:r>
          </a:p>
          <a:p>
            <a:r>
              <a:rPr lang="en-US" sz="3200" b="1" dirty="0"/>
              <a:t>CIRCULATORY SYSTEM.</a:t>
            </a:r>
          </a:p>
          <a:p>
            <a:endParaRPr lang="en-US" sz="1200" dirty="0"/>
          </a:p>
          <a:p>
            <a:r>
              <a:rPr lang="en-US" sz="2800" b="1" dirty="0">
                <a:solidFill>
                  <a:srgbClr val="FF0000"/>
                </a:solidFill>
              </a:rPr>
              <a:t>Can you come up with another example???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DRAW A FLOW CHART FOR a system that uses cells.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9743BB-83D0-4E05-B145-2DA4736CC915}"/>
              </a:ext>
            </a:extLst>
          </p:cNvPr>
          <p:cNvSpPr txBox="1">
            <a:spLocks/>
          </p:cNvSpPr>
          <p:nvPr/>
        </p:nvSpPr>
        <p:spPr>
          <a:xfrm>
            <a:off x="4893281" y="453536"/>
            <a:ext cx="9601196" cy="573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dirty="0">
                <a:solidFill>
                  <a:srgbClr val="C00000"/>
                </a:solidFill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39959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9B5C-1A5A-485B-A8B4-8F842BFF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273" y="592114"/>
            <a:ext cx="2803161" cy="5104151"/>
          </a:xfrm>
        </p:spPr>
        <p:txBody>
          <a:bodyPr/>
          <a:lstStyle/>
          <a:p>
            <a:r>
              <a:rPr lang="en-US" sz="4000" b="1" i="1" dirty="0"/>
              <a:t>“Cells, </a:t>
            </a:r>
            <a:br>
              <a:rPr lang="en-US" sz="4000" b="1" i="1" dirty="0"/>
            </a:br>
            <a:r>
              <a:rPr lang="en-US" sz="4000" b="1" i="1" dirty="0"/>
              <a:t>Cells, </a:t>
            </a:r>
            <a:br>
              <a:rPr lang="en-US" sz="4000" b="1" i="1" dirty="0"/>
            </a:br>
            <a:r>
              <a:rPr lang="en-US" sz="4000" b="1" i="1" dirty="0"/>
              <a:t>They are made of Organelles”</a:t>
            </a:r>
            <a:br>
              <a:rPr lang="en-US" dirty="0"/>
            </a:br>
            <a:r>
              <a:rPr lang="en-US" dirty="0"/>
              <a:t>RAP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AAF203B-3EEF-42D7-82E9-B6E6BA9227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299" y="269094"/>
            <a:ext cx="8426416" cy="63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5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843E-F0E8-4365-A432-AAB64F23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24" y="982132"/>
            <a:ext cx="1098856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CELL ANALOGIES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What does each cell part’s job reminds you of?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BBCCF-9DBD-4DB0-919E-8FA26AA8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Organs </a:t>
            </a:r>
            <a:r>
              <a:rPr lang="en-US" sz="3200" dirty="0">
                <a:solidFill>
                  <a:schemeClr val="tx1"/>
                </a:solidFill>
              </a:rPr>
              <a:t>are to bodies as </a:t>
            </a:r>
            <a:r>
              <a:rPr lang="en-US" sz="3200" b="1" u="sng" dirty="0">
                <a:solidFill>
                  <a:srgbClr val="FF0000"/>
                </a:solidFill>
              </a:rPr>
              <a:t>Organelles</a:t>
            </a:r>
            <a:r>
              <a:rPr lang="en-US" sz="3200" dirty="0">
                <a:solidFill>
                  <a:schemeClr val="tx1"/>
                </a:solidFill>
              </a:rPr>
              <a:t> are to cells</a:t>
            </a:r>
            <a:endParaRPr lang="en-US" sz="32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Skin</a:t>
            </a:r>
            <a:r>
              <a:rPr lang="en-US" sz="3200" dirty="0"/>
              <a:t> is to bodies as </a:t>
            </a:r>
            <a:r>
              <a:rPr lang="en-US" sz="3200" b="1" u="sng" dirty="0">
                <a:solidFill>
                  <a:srgbClr val="FF0000"/>
                </a:solidFill>
              </a:rPr>
              <a:t>Cell Membranes </a:t>
            </a:r>
            <a:r>
              <a:rPr lang="en-US" sz="3200" dirty="0"/>
              <a:t>are to cells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At the end of this lesson you will write analogies for: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Cytoplasm, Mitochondria, Vacuole, Cell Wall, Nucleus</a:t>
            </a:r>
          </a:p>
        </p:txBody>
      </p:sp>
    </p:spTree>
    <p:extLst>
      <p:ext uri="{BB962C8B-B14F-4D97-AF65-F5344CB8AC3E}">
        <p14:creationId xmlns:p14="http://schemas.microsoft.com/office/powerpoint/2010/main" val="96606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2779D45-3AEB-4C2E-9CE0-F9FF558E3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7" t="15486" b="70619"/>
          <a:stretch/>
        </p:blipFill>
        <p:spPr>
          <a:xfrm rot="989475">
            <a:off x="3841272" y="4394773"/>
            <a:ext cx="1110170" cy="560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42F1F-254D-4F7C-9EAF-FF9FF91B2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7" t="15486" b="70619"/>
          <a:stretch/>
        </p:blipFill>
        <p:spPr>
          <a:xfrm rot="19453137">
            <a:off x="3431210" y="2983274"/>
            <a:ext cx="1110170" cy="5602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111FF5-0490-47E1-9811-7B535BBD3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7" t="15486" b="70619"/>
          <a:stretch/>
        </p:blipFill>
        <p:spPr>
          <a:xfrm rot="989475">
            <a:off x="4016858" y="3810817"/>
            <a:ext cx="1110170" cy="5602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F1E7CB-1140-41F9-B4E1-25DC8A9AE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7" t="15486" b="70619"/>
          <a:stretch/>
        </p:blipFill>
        <p:spPr>
          <a:xfrm rot="19830703">
            <a:off x="3993672" y="3933653"/>
            <a:ext cx="1110170" cy="560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0061BC-008C-4B67-A33F-43708391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3" t="56873" r="32117" b="29227"/>
          <a:stretch/>
        </p:blipFill>
        <p:spPr>
          <a:xfrm rot="1075926">
            <a:off x="2709137" y="3342777"/>
            <a:ext cx="1082506" cy="560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3ECEC-CA51-42C6-BA5C-DD15B3CC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" t="29267" r="67070" b="56758"/>
          <a:stretch/>
        </p:blipFill>
        <p:spPr>
          <a:xfrm rot="1390259">
            <a:off x="2044927" y="4029535"/>
            <a:ext cx="1089892" cy="563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241901-EABF-48BA-9453-8738D110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en-US" b="1" dirty="0"/>
              <a:t>Cell Mix n’ Match </a:t>
            </a:r>
            <a:r>
              <a:rPr lang="en-US" sz="3200" dirty="0"/>
              <a:t>(10 min)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0F69-ECAB-4994-BB0D-9F92BF6B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8" y="1353312"/>
            <a:ext cx="10526750" cy="4622915"/>
          </a:xfrm>
        </p:spPr>
        <p:txBody>
          <a:bodyPr>
            <a:noAutofit/>
          </a:bodyPr>
          <a:lstStyle/>
          <a:p>
            <a:r>
              <a:rPr lang="en-US" sz="3200" b="1" dirty="0"/>
              <a:t>Match the different parts of the cell with the function and image with a partner.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D6B56-C424-41A9-AB4A-3D13C4613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23">
            <a:off x="5945707" y="2198253"/>
            <a:ext cx="3033723" cy="3828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79045-3F8F-4ED6-B927-BA641DD6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" t="70832" r="66715" b="15472"/>
          <a:stretch/>
        </p:blipFill>
        <p:spPr>
          <a:xfrm rot="20052034">
            <a:off x="1415433" y="3467451"/>
            <a:ext cx="1018573" cy="552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345A1-0BAC-444F-9502-9EDD98093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49" t="29843" r="33285" b="58479"/>
          <a:stretch/>
        </p:blipFill>
        <p:spPr>
          <a:xfrm>
            <a:off x="3426690" y="3851692"/>
            <a:ext cx="1025237" cy="470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2F2CB-81A2-4753-9D79-DD5A630EE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32" t="42554" r="4393" b="44387"/>
          <a:stretch/>
        </p:blipFill>
        <p:spPr>
          <a:xfrm>
            <a:off x="3840022" y="3368383"/>
            <a:ext cx="962432" cy="526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43D7D0-0D5D-45B7-B28B-06911A986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7" t="15486" b="70619"/>
          <a:stretch/>
        </p:blipFill>
        <p:spPr>
          <a:xfrm rot="989475">
            <a:off x="3688872" y="4242373"/>
            <a:ext cx="1110170" cy="560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52881-93E8-44D5-8BA1-5834BA189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3" t="85894" r="31339" b="411"/>
          <a:stretch/>
        </p:blipFill>
        <p:spPr>
          <a:xfrm>
            <a:off x="2976725" y="4069602"/>
            <a:ext cx="1108364" cy="552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2C741-F576-4069-97D0-B8F0CF1DF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59" b="85167"/>
          <a:stretch/>
        </p:blipFill>
        <p:spPr>
          <a:xfrm>
            <a:off x="2106620" y="3527609"/>
            <a:ext cx="1130733" cy="598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5441E-BB76-4A03-8966-E498055D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7" t="15486" b="70619"/>
          <a:stretch/>
        </p:blipFill>
        <p:spPr>
          <a:xfrm rot="989475">
            <a:off x="8140654" y="3272559"/>
            <a:ext cx="1110170" cy="560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81D9A5-E482-4E0F-8AA4-256421118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" t="29267" r="67070" b="56758"/>
          <a:stretch/>
        </p:blipFill>
        <p:spPr>
          <a:xfrm rot="1390259">
            <a:off x="5630880" y="4514231"/>
            <a:ext cx="1089892" cy="563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333A0-41BC-44D9-A8CA-330EE0F9F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3" t="56873" r="32117" b="29227"/>
          <a:stretch/>
        </p:blipFill>
        <p:spPr>
          <a:xfrm rot="1075926">
            <a:off x="6915412" y="3950901"/>
            <a:ext cx="1082506" cy="560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54EBA-BDBB-4101-B54F-AF0E4E315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3" t="85894" r="31339" b="411"/>
          <a:stretch/>
        </p:blipFill>
        <p:spPr>
          <a:xfrm>
            <a:off x="3129125" y="4222002"/>
            <a:ext cx="1108364" cy="552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FFB9C4-588D-40AD-AECD-A8ED96FE2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3" t="85894" r="31339" b="411"/>
          <a:stretch/>
        </p:blipFill>
        <p:spPr>
          <a:xfrm rot="1820772">
            <a:off x="3281525" y="4374402"/>
            <a:ext cx="1108364" cy="5521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CFF0D4-CD18-4528-A6F3-6E7107A9F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3" t="85894" r="31339" b="411"/>
          <a:stretch/>
        </p:blipFill>
        <p:spPr>
          <a:xfrm rot="20021616">
            <a:off x="2686017" y="4340971"/>
            <a:ext cx="1108364" cy="5521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2BC648-6835-49E8-9394-A66B0A48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49" t="29843" r="33285" b="58479"/>
          <a:stretch/>
        </p:blipFill>
        <p:spPr>
          <a:xfrm rot="20760143">
            <a:off x="3069479" y="3541748"/>
            <a:ext cx="1025237" cy="4708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EB4342-9E22-40D7-B952-38C29DF51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59" b="85167"/>
          <a:stretch/>
        </p:blipFill>
        <p:spPr>
          <a:xfrm>
            <a:off x="2094367" y="2718010"/>
            <a:ext cx="1130733" cy="598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D583C7-348E-4AA6-BBDF-266A96291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59" b="85167"/>
          <a:stretch/>
        </p:blipFill>
        <p:spPr>
          <a:xfrm rot="20186644">
            <a:off x="1967698" y="3083951"/>
            <a:ext cx="1130733" cy="5980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979316-8984-4F02-ABE6-B51007F45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" t="70832" r="66715" b="15472"/>
          <a:stretch/>
        </p:blipFill>
        <p:spPr>
          <a:xfrm rot="759060">
            <a:off x="1727172" y="3841076"/>
            <a:ext cx="1018573" cy="5521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BBC34EE-4CF1-447B-A828-F12DA1551DEF}"/>
              </a:ext>
            </a:extLst>
          </p:cNvPr>
          <p:cNvSpPr txBox="1"/>
          <p:nvPr/>
        </p:nvSpPr>
        <p:spPr>
          <a:xfrm>
            <a:off x="9002181" y="4812147"/>
            <a:ext cx="2854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SEE NEXT SLIDE for RESOURCES</a:t>
            </a:r>
          </a:p>
        </p:txBody>
      </p:sp>
    </p:spTree>
    <p:extLst>
      <p:ext uri="{BB962C8B-B14F-4D97-AF65-F5344CB8AC3E}">
        <p14:creationId xmlns:p14="http://schemas.microsoft.com/office/powerpoint/2010/main" val="1278799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479</Words>
  <Application>Microsoft Office PowerPoint</Application>
  <PresentationFormat>Widescreen</PresentationFormat>
  <Paragraphs>58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STRUCTURE &amp; FUNCTION of CELLS</vt:lpstr>
      <vt:lpstr>Initial Thoughts (4 min)</vt:lpstr>
      <vt:lpstr>Success Criteria</vt:lpstr>
      <vt:lpstr>Why are cells important to living organisms?</vt:lpstr>
      <vt:lpstr>Each cell is made up of…</vt:lpstr>
      <vt:lpstr>All Livings things are made of…</vt:lpstr>
      <vt:lpstr>“Cells,  Cells,  They are made of Organelles” RAP</vt:lpstr>
      <vt:lpstr>CELL ANALOGIES What does each cell part’s job reminds you of?</vt:lpstr>
      <vt:lpstr>Cell Mix n’ Match (10 min)</vt:lpstr>
      <vt:lpstr>Resources</vt:lpstr>
      <vt:lpstr>PEER REVIEW</vt:lpstr>
      <vt:lpstr>EXIT TASK: CELL ANALOGIES What does each cell part’s job reminds you of?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toxins get into a living organism?</dc:title>
  <dc:creator>Rutter, Molly</dc:creator>
  <cp:lastModifiedBy>Jephson-Hernandez, Shannon</cp:lastModifiedBy>
  <cp:revision>9</cp:revision>
  <dcterms:created xsi:type="dcterms:W3CDTF">2018-04-13T21:57:07Z</dcterms:created>
  <dcterms:modified xsi:type="dcterms:W3CDTF">2019-05-13T18:52:55Z</dcterms:modified>
</cp:coreProperties>
</file>