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Lst>
  <p:notesMasterIdLst>
    <p:notesMasterId r:id="rId40"/>
  </p:notesMasterIdLst>
  <p:sldIdLst>
    <p:sldId id="256" r:id="rId3"/>
    <p:sldId id="364" r:id="rId4"/>
    <p:sldId id="317" r:id="rId5"/>
    <p:sldId id="304" r:id="rId6"/>
    <p:sldId id="305" r:id="rId7"/>
    <p:sldId id="360" r:id="rId8"/>
    <p:sldId id="307" r:id="rId9"/>
    <p:sldId id="303" r:id="rId10"/>
    <p:sldId id="365" r:id="rId11"/>
    <p:sldId id="309" r:id="rId12"/>
    <p:sldId id="310" r:id="rId13"/>
    <p:sldId id="367" r:id="rId14"/>
    <p:sldId id="311" r:id="rId15"/>
    <p:sldId id="312" r:id="rId16"/>
    <p:sldId id="313" r:id="rId17"/>
    <p:sldId id="314" r:id="rId18"/>
    <p:sldId id="315" r:id="rId19"/>
    <p:sldId id="319" r:id="rId20"/>
    <p:sldId id="357" r:id="rId21"/>
    <p:sldId id="276" r:id="rId22"/>
    <p:sldId id="278" r:id="rId23"/>
    <p:sldId id="279" r:id="rId24"/>
    <p:sldId id="280" r:id="rId25"/>
    <p:sldId id="281" r:id="rId26"/>
    <p:sldId id="282" r:id="rId27"/>
    <p:sldId id="283" r:id="rId28"/>
    <p:sldId id="284" r:id="rId29"/>
    <p:sldId id="285" r:id="rId30"/>
    <p:sldId id="286" r:id="rId31"/>
    <p:sldId id="362" r:id="rId32"/>
    <p:sldId id="288" r:id="rId33"/>
    <p:sldId id="289" r:id="rId34"/>
    <p:sldId id="363" r:id="rId35"/>
    <p:sldId id="292" r:id="rId36"/>
    <p:sldId id="291" r:id="rId37"/>
    <p:sldId id="368" r:id="rId38"/>
    <p:sldId id="33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49FF5-BC20-4D80-B2DC-496BBC9804FC}" v="513" dt="2019-03-09T01:26:13.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7971" autoAdjust="0"/>
  </p:normalViewPr>
  <p:slideViewPr>
    <p:cSldViewPr>
      <p:cViewPr varScale="1">
        <p:scale>
          <a:sx n="72" d="100"/>
          <a:sy n="72" d="100"/>
        </p:scale>
        <p:origin x="1181" y="58"/>
      </p:cViewPr>
      <p:guideLst>
        <p:guide orient="horz" pos="2160"/>
        <p:guide pos="2880"/>
      </p:guideLst>
    </p:cSldViewPr>
  </p:slideViewPr>
  <p:outlineViewPr>
    <p:cViewPr>
      <p:scale>
        <a:sx n="33" d="100"/>
        <a:sy n="33" d="100"/>
      </p:scale>
      <p:origin x="48" y="56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433CB-C998-4D72-8D47-E2BF23DD8B53}" type="doc">
      <dgm:prSet loTypeId="urn:microsoft.com/office/officeart/2005/8/layout/process4" loCatId="process" qsTypeId="urn:microsoft.com/office/officeart/2005/8/quickstyle/simple2" qsCatId="simple" csTypeId="urn:microsoft.com/office/officeart/2005/8/colors/accent1_4" csCatId="accent1" phldr="1"/>
      <dgm:spPr/>
      <dgm:t>
        <a:bodyPr/>
        <a:lstStyle/>
        <a:p>
          <a:endParaRPr lang="en-US"/>
        </a:p>
      </dgm:t>
    </dgm:pt>
    <dgm:pt modelId="{825334C2-5AA8-4C01-84C3-821ADE4C2352}">
      <dgm:prSet custT="1"/>
      <dgm:spPr/>
      <dgm:t>
        <a:bodyPr/>
        <a:lstStyle/>
        <a:p>
          <a:r>
            <a:rPr lang="en-US" sz="2400" b="1" i="0" dirty="0">
              <a:solidFill>
                <a:schemeClr val="bg1"/>
              </a:solidFill>
            </a:rPr>
            <a:t>Reminder: Water/H</a:t>
          </a:r>
          <a:r>
            <a:rPr lang="en-US" sz="2400" b="1" i="0" baseline="-25000" dirty="0">
              <a:solidFill>
                <a:schemeClr val="bg1"/>
              </a:solidFill>
            </a:rPr>
            <a:t>2</a:t>
          </a:r>
          <a:r>
            <a:rPr lang="en-US" sz="2400" b="1" i="0" dirty="0">
              <a:solidFill>
                <a:schemeClr val="bg1"/>
              </a:solidFill>
            </a:rPr>
            <a:t>O is a bonding of two hydrogen atoms and one oxygen atom.  Both hydrogen and oxygen are gases that are explosively flammable.</a:t>
          </a:r>
          <a:endParaRPr lang="en-US" sz="2400" dirty="0">
            <a:solidFill>
              <a:schemeClr val="bg1"/>
            </a:solidFill>
          </a:endParaRPr>
        </a:p>
      </dgm:t>
    </dgm:pt>
    <dgm:pt modelId="{547A3B2C-2DC9-448F-A7B5-4C287747914B}" type="parTrans" cxnId="{183D3942-78A0-4ED6-9337-ABF0095461D9}">
      <dgm:prSet/>
      <dgm:spPr/>
      <dgm:t>
        <a:bodyPr/>
        <a:lstStyle/>
        <a:p>
          <a:endParaRPr lang="en-US"/>
        </a:p>
      </dgm:t>
    </dgm:pt>
    <dgm:pt modelId="{FEE757BA-F9EC-42C3-A824-812D29A2F6FE}" type="sibTrans" cxnId="{183D3942-78A0-4ED6-9337-ABF0095461D9}">
      <dgm:prSet/>
      <dgm:spPr/>
      <dgm:t>
        <a:bodyPr/>
        <a:lstStyle/>
        <a:p>
          <a:endParaRPr lang="en-US"/>
        </a:p>
      </dgm:t>
    </dgm:pt>
    <dgm:pt modelId="{9899AE35-0204-4B0C-8C6E-13CA9C28F483}">
      <dgm:prSet custT="1"/>
      <dgm:spPr/>
      <dgm:t>
        <a:bodyPr/>
        <a:lstStyle/>
        <a:p>
          <a:pPr>
            <a:lnSpc>
              <a:spcPct val="100000"/>
            </a:lnSpc>
          </a:pPr>
          <a:r>
            <a:rPr lang="en-US" sz="2400" b="1" i="0" dirty="0"/>
            <a:t>When you bond them together, </a:t>
          </a:r>
        </a:p>
        <a:p>
          <a:pPr>
            <a:lnSpc>
              <a:spcPct val="100000"/>
            </a:lnSpc>
          </a:pPr>
          <a:r>
            <a:rPr lang="en-US" sz="2400" b="1" i="0" dirty="0"/>
            <a:t>you get water, a liquid that</a:t>
          </a:r>
        </a:p>
        <a:p>
          <a:pPr>
            <a:lnSpc>
              <a:spcPct val="100000"/>
            </a:lnSpc>
          </a:pPr>
          <a:r>
            <a:rPr lang="en-US" sz="2400" b="1" i="0" dirty="0"/>
            <a:t> certainly isn’t flammable.</a:t>
          </a:r>
          <a:endParaRPr lang="en-US" sz="2400" dirty="0"/>
        </a:p>
      </dgm:t>
    </dgm:pt>
    <dgm:pt modelId="{39A3BFAB-5ACC-45F0-AE08-E95A0C92376D}" type="parTrans" cxnId="{9EA0F514-8D00-4C67-A937-60E39316E321}">
      <dgm:prSet/>
      <dgm:spPr/>
      <dgm:t>
        <a:bodyPr/>
        <a:lstStyle/>
        <a:p>
          <a:endParaRPr lang="en-US"/>
        </a:p>
      </dgm:t>
    </dgm:pt>
    <dgm:pt modelId="{5B9AEDDF-96CA-4575-AE76-9701B6014692}" type="sibTrans" cxnId="{9EA0F514-8D00-4C67-A937-60E39316E321}">
      <dgm:prSet/>
      <dgm:spPr/>
      <dgm:t>
        <a:bodyPr/>
        <a:lstStyle/>
        <a:p>
          <a:endParaRPr lang="en-US"/>
        </a:p>
      </dgm:t>
    </dgm:pt>
    <dgm:pt modelId="{DC04489B-2F3C-4754-9870-93D0A9E89C8D}" type="pres">
      <dgm:prSet presAssocID="{F14433CB-C998-4D72-8D47-E2BF23DD8B53}" presName="Name0" presStyleCnt="0">
        <dgm:presLayoutVars>
          <dgm:dir/>
          <dgm:animLvl val="lvl"/>
          <dgm:resizeHandles val="exact"/>
        </dgm:presLayoutVars>
      </dgm:prSet>
      <dgm:spPr/>
    </dgm:pt>
    <dgm:pt modelId="{C8C72EBE-405D-48A7-B3C3-3A2F2D03D6BA}" type="pres">
      <dgm:prSet presAssocID="{9899AE35-0204-4B0C-8C6E-13CA9C28F483}" presName="boxAndChildren" presStyleCnt="0"/>
      <dgm:spPr/>
    </dgm:pt>
    <dgm:pt modelId="{1D154610-FBFB-4763-85C1-D3F51FC975BE}" type="pres">
      <dgm:prSet presAssocID="{9899AE35-0204-4B0C-8C6E-13CA9C28F483}" presName="parentTextBox" presStyleLbl="node1" presStyleIdx="0" presStyleCnt="2" custLinFactNeighborY="3747"/>
      <dgm:spPr/>
    </dgm:pt>
    <dgm:pt modelId="{937C2994-9C46-4A2E-A559-42BA9773C948}" type="pres">
      <dgm:prSet presAssocID="{FEE757BA-F9EC-42C3-A824-812D29A2F6FE}" presName="sp" presStyleCnt="0"/>
      <dgm:spPr/>
    </dgm:pt>
    <dgm:pt modelId="{FD0B860E-36B8-458E-89F8-262BDE7F63F3}" type="pres">
      <dgm:prSet presAssocID="{825334C2-5AA8-4C01-84C3-821ADE4C2352}" presName="arrowAndChildren" presStyleCnt="0"/>
      <dgm:spPr/>
    </dgm:pt>
    <dgm:pt modelId="{26806A09-7A82-415E-A1B9-5CA01BA5ADC2}" type="pres">
      <dgm:prSet presAssocID="{825334C2-5AA8-4C01-84C3-821ADE4C2352}" presName="parentTextArrow" presStyleLbl="node1" presStyleIdx="1" presStyleCnt="2" custLinFactNeighborX="692" custLinFactNeighborY="-43517"/>
      <dgm:spPr/>
    </dgm:pt>
  </dgm:ptLst>
  <dgm:cxnLst>
    <dgm:cxn modelId="{9EA0F514-8D00-4C67-A937-60E39316E321}" srcId="{F14433CB-C998-4D72-8D47-E2BF23DD8B53}" destId="{9899AE35-0204-4B0C-8C6E-13CA9C28F483}" srcOrd="1" destOrd="0" parTransId="{39A3BFAB-5ACC-45F0-AE08-E95A0C92376D}" sibTransId="{5B9AEDDF-96CA-4575-AE76-9701B6014692}"/>
    <dgm:cxn modelId="{183D3942-78A0-4ED6-9337-ABF0095461D9}" srcId="{F14433CB-C998-4D72-8D47-E2BF23DD8B53}" destId="{825334C2-5AA8-4C01-84C3-821ADE4C2352}" srcOrd="0" destOrd="0" parTransId="{547A3B2C-2DC9-448F-A7B5-4C287747914B}" sibTransId="{FEE757BA-F9EC-42C3-A824-812D29A2F6FE}"/>
    <dgm:cxn modelId="{CDEB3979-9EE0-4BD7-AE3A-A94FD572B885}" type="presOf" srcId="{825334C2-5AA8-4C01-84C3-821ADE4C2352}" destId="{26806A09-7A82-415E-A1B9-5CA01BA5ADC2}" srcOrd="0" destOrd="0" presId="urn:microsoft.com/office/officeart/2005/8/layout/process4"/>
    <dgm:cxn modelId="{8A5677D2-552C-45A3-9859-B9EC26A3D478}" type="presOf" srcId="{F14433CB-C998-4D72-8D47-E2BF23DD8B53}" destId="{DC04489B-2F3C-4754-9870-93D0A9E89C8D}" srcOrd="0" destOrd="0" presId="urn:microsoft.com/office/officeart/2005/8/layout/process4"/>
    <dgm:cxn modelId="{AAF767E4-2D4A-452F-B350-275BCE1DB202}" type="presOf" srcId="{9899AE35-0204-4B0C-8C6E-13CA9C28F483}" destId="{1D154610-FBFB-4763-85C1-D3F51FC975BE}" srcOrd="0" destOrd="0" presId="urn:microsoft.com/office/officeart/2005/8/layout/process4"/>
    <dgm:cxn modelId="{251A4BF8-6FAD-4065-843E-52F95763CC53}" type="presParOf" srcId="{DC04489B-2F3C-4754-9870-93D0A9E89C8D}" destId="{C8C72EBE-405D-48A7-B3C3-3A2F2D03D6BA}" srcOrd="0" destOrd="0" presId="urn:microsoft.com/office/officeart/2005/8/layout/process4"/>
    <dgm:cxn modelId="{1E24DE1C-513A-4EB4-B237-CBA52C62FEC7}" type="presParOf" srcId="{C8C72EBE-405D-48A7-B3C3-3A2F2D03D6BA}" destId="{1D154610-FBFB-4763-85C1-D3F51FC975BE}" srcOrd="0" destOrd="0" presId="urn:microsoft.com/office/officeart/2005/8/layout/process4"/>
    <dgm:cxn modelId="{D344C981-7206-4B3C-A55B-4B6D9E01F53D}" type="presParOf" srcId="{DC04489B-2F3C-4754-9870-93D0A9E89C8D}" destId="{937C2994-9C46-4A2E-A559-42BA9773C948}" srcOrd="1" destOrd="0" presId="urn:microsoft.com/office/officeart/2005/8/layout/process4"/>
    <dgm:cxn modelId="{A61C032C-7965-464F-BC9D-F7D8F9AC7BED}" type="presParOf" srcId="{DC04489B-2F3C-4754-9870-93D0A9E89C8D}" destId="{FD0B860E-36B8-458E-89F8-262BDE7F63F3}" srcOrd="2" destOrd="0" presId="urn:microsoft.com/office/officeart/2005/8/layout/process4"/>
    <dgm:cxn modelId="{9CE71762-AF43-4088-B220-BF7B3324011E}" type="presParOf" srcId="{FD0B860E-36B8-458E-89F8-262BDE7F63F3}" destId="{26806A09-7A82-415E-A1B9-5CA01BA5ADC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5E511-00FC-4C27-9AE5-9143668A10B5}"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4BCA1D35-139D-41E4-80F1-03B4E21BAB11}">
      <dgm:prSet custT="1"/>
      <dgm:spPr>
        <a:solidFill>
          <a:schemeClr val="accent1">
            <a:lumMod val="40000"/>
            <a:lumOff val="60000"/>
          </a:schemeClr>
        </a:solidFill>
      </dgm:spPr>
      <dgm:t>
        <a:bodyPr/>
        <a:lstStyle/>
        <a:p>
          <a:pPr algn="l"/>
          <a:r>
            <a:rPr lang="en-US" sz="2000" b="1" dirty="0"/>
            <a:t>You </a:t>
          </a:r>
          <a:r>
            <a:rPr lang="en-US" sz="2000" b="1" u="sng" dirty="0"/>
            <a:t>cannot do this</a:t>
          </a:r>
          <a:r>
            <a:rPr lang="en-US" sz="2000" b="1" u="none" dirty="0"/>
            <a:t> </a:t>
          </a:r>
          <a:r>
            <a:rPr lang="en-US" sz="2000" b="1" dirty="0"/>
            <a:t>with a compound such as water.  There is no way to physically pick out the oxygen (O) atoms in water.  Even if you could break the chemical bonds between H and O, what was left would no longer be water.  It would just be a collection of hydrogen atoms.</a:t>
          </a:r>
        </a:p>
      </dgm:t>
    </dgm:pt>
    <dgm:pt modelId="{1E9952C2-B6C1-4A43-8898-02AD061ACC1D}" type="parTrans" cxnId="{820B6821-8837-42C0-A42A-C6DF80E8A171}">
      <dgm:prSet/>
      <dgm:spPr/>
      <dgm:t>
        <a:bodyPr/>
        <a:lstStyle/>
        <a:p>
          <a:endParaRPr lang="en-US"/>
        </a:p>
      </dgm:t>
    </dgm:pt>
    <dgm:pt modelId="{6B0BC6E8-C881-40E4-997F-A11B27E08A8C}" type="sibTrans" cxnId="{820B6821-8837-42C0-A42A-C6DF80E8A171}">
      <dgm:prSet/>
      <dgm:spPr/>
      <dgm:t>
        <a:bodyPr/>
        <a:lstStyle/>
        <a:p>
          <a:endParaRPr lang="en-US"/>
        </a:p>
      </dgm:t>
    </dgm:pt>
    <dgm:pt modelId="{AA452C02-0D87-4F99-B215-3D104C24AB1E}">
      <dgm:prSet custT="1"/>
      <dgm:spPr>
        <a:solidFill>
          <a:schemeClr val="accent1"/>
        </a:solidFill>
      </dgm:spPr>
      <dgm:t>
        <a:bodyPr/>
        <a:lstStyle/>
        <a:p>
          <a:r>
            <a:rPr lang="en-US" sz="2000" b="1" dirty="0"/>
            <a:t>Another difference between mixtures and compounds is that mixtures can have varying proportions within the mixture. For example, no two scoops of a fruit salad will have the same amount of each fruit in it.</a:t>
          </a:r>
        </a:p>
        <a:p>
          <a:endParaRPr lang="en-US" sz="1700" dirty="0"/>
        </a:p>
      </dgm:t>
    </dgm:pt>
    <dgm:pt modelId="{CD2DD7EC-14AE-4DD8-A23A-5CC63268944D}" type="parTrans" cxnId="{BAF0DEAC-3412-43E2-9021-6FB90B2D4BF7}">
      <dgm:prSet/>
      <dgm:spPr/>
      <dgm:t>
        <a:bodyPr/>
        <a:lstStyle/>
        <a:p>
          <a:endParaRPr lang="en-US"/>
        </a:p>
      </dgm:t>
    </dgm:pt>
    <dgm:pt modelId="{3F1115B5-6633-4ADF-9582-A946F75E1C13}" type="sibTrans" cxnId="{BAF0DEAC-3412-43E2-9021-6FB90B2D4BF7}">
      <dgm:prSet/>
      <dgm:spPr/>
      <dgm:t>
        <a:bodyPr/>
        <a:lstStyle/>
        <a:p>
          <a:endParaRPr lang="en-US"/>
        </a:p>
      </dgm:t>
    </dgm:pt>
    <dgm:pt modelId="{311F7FC3-5DCF-48D2-B6BB-F26FCB73ED3D}" type="pres">
      <dgm:prSet presAssocID="{3885E511-00FC-4C27-9AE5-9143668A10B5}" presName="outerComposite" presStyleCnt="0">
        <dgm:presLayoutVars>
          <dgm:chMax val="5"/>
          <dgm:dir/>
          <dgm:resizeHandles val="exact"/>
        </dgm:presLayoutVars>
      </dgm:prSet>
      <dgm:spPr/>
    </dgm:pt>
    <dgm:pt modelId="{3345B0CE-8523-4C43-B746-693F97F17A24}" type="pres">
      <dgm:prSet presAssocID="{3885E511-00FC-4C27-9AE5-9143668A10B5}" presName="dummyMaxCanvas" presStyleCnt="0">
        <dgm:presLayoutVars/>
      </dgm:prSet>
      <dgm:spPr/>
    </dgm:pt>
    <dgm:pt modelId="{431DD21D-0AA3-4C50-8F9A-F635AE20B59F}" type="pres">
      <dgm:prSet presAssocID="{3885E511-00FC-4C27-9AE5-9143668A10B5}" presName="TwoNodes_1" presStyleLbl="node1" presStyleIdx="0" presStyleCnt="2" custScaleX="117647" custScaleY="118889" custLinFactNeighborX="-74" custLinFactNeighborY="-8704">
        <dgm:presLayoutVars>
          <dgm:bulletEnabled val="1"/>
        </dgm:presLayoutVars>
      </dgm:prSet>
      <dgm:spPr/>
    </dgm:pt>
    <dgm:pt modelId="{458D36B7-E5FF-4EC5-8D75-C67F1583C565}" type="pres">
      <dgm:prSet presAssocID="{3885E511-00FC-4C27-9AE5-9143668A10B5}" presName="TwoNodes_2" presStyleLbl="node1" presStyleIdx="1" presStyleCnt="2" custScaleX="117647" custScaleY="110926" custLinFactNeighborX="1344" custLinFactNeighborY="2732">
        <dgm:presLayoutVars>
          <dgm:bulletEnabled val="1"/>
        </dgm:presLayoutVars>
      </dgm:prSet>
      <dgm:spPr/>
    </dgm:pt>
    <dgm:pt modelId="{429A5F90-ADEA-4704-A6B4-EB17C7F01874}" type="pres">
      <dgm:prSet presAssocID="{3885E511-00FC-4C27-9AE5-9143668A10B5}" presName="TwoConn_1-2" presStyleLbl="fgAccFollowNode1" presStyleIdx="0" presStyleCnt="1" custScaleX="44159" custScaleY="100000" custLinFactNeighborX="-33813" custLinFactNeighborY="-14392">
        <dgm:presLayoutVars>
          <dgm:bulletEnabled val="1"/>
        </dgm:presLayoutVars>
      </dgm:prSet>
      <dgm:spPr/>
    </dgm:pt>
    <dgm:pt modelId="{73BAC0B6-8910-4EBA-8CEB-D2CC2A2E9E44}" type="pres">
      <dgm:prSet presAssocID="{3885E511-00FC-4C27-9AE5-9143668A10B5}" presName="TwoNodes_1_text" presStyleLbl="node1" presStyleIdx="1" presStyleCnt="2">
        <dgm:presLayoutVars>
          <dgm:bulletEnabled val="1"/>
        </dgm:presLayoutVars>
      </dgm:prSet>
      <dgm:spPr/>
    </dgm:pt>
    <dgm:pt modelId="{1328FFCD-16E0-4F54-B077-9E6E05555FD6}" type="pres">
      <dgm:prSet presAssocID="{3885E511-00FC-4C27-9AE5-9143668A10B5}" presName="TwoNodes_2_text" presStyleLbl="node1" presStyleIdx="1" presStyleCnt="2">
        <dgm:presLayoutVars>
          <dgm:bulletEnabled val="1"/>
        </dgm:presLayoutVars>
      </dgm:prSet>
      <dgm:spPr/>
    </dgm:pt>
  </dgm:ptLst>
  <dgm:cxnLst>
    <dgm:cxn modelId="{D0F9241E-6717-4906-BBC4-EA195DBA63DC}" type="presOf" srcId="{AA452C02-0D87-4F99-B215-3D104C24AB1E}" destId="{458D36B7-E5FF-4EC5-8D75-C67F1583C565}" srcOrd="0" destOrd="0" presId="urn:microsoft.com/office/officeart/2005/8/layout/vProcess5"/>
    <dgm:cxn modelId="{820B6821-8837-42C0-A42A-C6DF80E8A171}" srcId="{3885E511-00FC-4C27-9AE5-9143668A10B5}" destId="{4BCA1D35-139D-41E4-80F1-03B4E21BAB11}" srcOrd="0" destOrd="0" parTransId="{1E9952C2-B6C1-4A43-8898-02AD061ACC1D}" sibTransId="{6B0BC6E8-C881-40E4-997F-A11B27E08A8C}"/>
    <dgm:cxn modelId="{DC3A8024-8FB0-44F0-8DE3-D891176DF6BA}" type="presOf" srcId="{3885E511-00FC-4C27-9AE5-9143668A10B5}" destId="{311F7FC3-5DCF-48D2-B6BB-F26FCB73ED3D}" srcOrd="0" destOrd="0" presId="urn:microsoft.com/office/officeart/2005/8/layout/vProcess5"/>
    <dgm:cxn modelId="{4BCB8E67-29CB-47A4-A5C7-3B936A950107}" type="presOf" srcId="{4BCA1D35-139D-41E4-80F1-03B4E21BAB11}" destId="{431DD21D-0AA3-4C50-8F9A-F635AE20B59F}" srcOrd="0" destOrd="0" presId="urn:microsoft.com/office/officeart/2005/8/layout/vProcess5"/>
    <dgm:cxn modelId="{36E4AA95-98E0-4902-AB2E-5841DED45B33}" type="presOf" srcId="{4BCA1D35-139D-41E4-80F1-03B4E21BAB11}" destId="{73BAC0B6-8910-4EBA-8CEB-D2CC2A2E9E44}" srcOrd="1" destOrd="0" presId="urn:microsoft.com/office/officeart/2005/8/layout/vProcess5"/>
    <dgm:cxn modelId="{BAF0DEAC-3412-43E2-9021-6FB90B2D4BF7}" srcId="{3885E511-00FC-4C27-9AE5-9143668A10B5}" destId="{AA452C02-0D87-4F99-B215-3D104C24AB1E}" srcOrd="1" destOrd="0" parTransId="{CD2DD7EC-14AE-4DD8-A23A-5CC63268944D}" sibTransId="{3F1115B5-6633-4ADF-9582-A946F75E1C13}"/>
    <dgm:cxn modelId="{FE53C0C4-4386-4121-89A1-CBBB2792ACF7}" type="presOf" srcId="{AA452C02-0D87-4F99-B215-3D104C24AB1E}" destId="{1328FFCD-16E0-4F54-B077-9E6E05555FD6}" srcOrd="1" destOrd="0" presId="urn:microsoft.com/office/officeart/2005/8/layout/vProcess5"/>
    <dgm:cxn modelId="{9E4684E2-DE87-4DB3-9D35-AEF5324EDA34}" type="presOf" srcId="{6B0BC6E8-C881-40E4-997F-A11B27E08A8C}" destId="{429A5F90-ADEA-4704-A6B4-EB17C7F01874}" srcOrd="0" destOrd="0" presId="urn:microsoft.com/office/officeart/2005/8/layout/vProcess5"/>
    <dgm:cxn modelId="{01F7447E-5C63-4D3F-B21A-C24BCC7C35CE}" type="presParOf" srcId="{311F7FC3-5DCF-48D2-B6BB-F26FCB73ED3D}" destId="{3345B0CE-8523-4C43-B746-693F97F17A24}" srcOrd="0" destOrd="0" presId="urn:microsoft.com/office/officeart/2005/8/layout/vProcess5"/>
    <dgm:cxn modelId="{966B8F74-C499-48A5-A157-0BB6CC53016C}" type="presParOf" srcId="{311F7FC3-5DCF-48D2-B6BB-F26FCB73ED3D}" destId="{431DD21D-0AA3-4C50-8F9A-F635AE20B59F}" srcOrd="1" destOrd="0" presId="urn:microsoft.com/office/officeart/2005/8/layout/vProcess5"/>
    <dgm:cxn modelId="{57A2C4CB-2517-4CDD-8F83-6827CA3EEF99}" type="presParOf" srcId="{311F7FC3-5DCF-48D2-B6BB-F26FCB73ED3D}" destId="{458D36B7-E5FF-4EC5-8D75-C67F1583C565}" srcOrd="2" destOrd="0" presId="urn:microsoft.com/office/officeart/2005/8/layout/vProcess5"/>
    <dgm:cxn modelId="{97C19C86-9697-4398-A4AB-ECC864561042}" type="presParOf" srcId="{311F7FC3-5DCF-48D2-B6BB-F26FCB73ED3D}" destId="{429A5F90-ADEA-4704-A6B4-EB17C7F01874}" srcOrd="3" destOrd="0" presId="urn:microsoft.com/office/officeart/2005/8/layout/vProcess5"/>
    <dgm:cxn modelId="{82A0F954-64AD-4A8A-88A5-5C076A9197BB}" type="presParOf" srcId="{311F7FC3-5DCF-48D2-B6BB-F26FCB73ED3D}" destId="{73BAC0B6-8910-4EBA-8CEB-D2CC2A2E9E44}" srcOrd="4" destOrd="0" presId="urn:microsoft.com/office/officeart/2005/8/layout/vProcess5"/>
    <dgm:cxn modelId="{A7CFCAC7-6D06-40EE-949A-73137CA55E9F}" type="presParOf" srcId="{311F7FC3-5DCF-48D2-B6BB-F26FCB73ED3D}" destId="{1328FFCD-16E0-4F54-B077-9E6E05555FD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54610-FBFB-4763-85C1-D3F51FC975BE}">
      <dsp:nvSpPr>
        <dsp:cNvPr id="0" name=""/>
        <dsp:cNvSpPr/>
      </dsp:nvSpPr>
      <dsp:spPr>
        <a:xfrm>
          <a:off x="0" y="2531380"/>
          <a:ext cx="7053264" cy="1659619"/>
        </a:xfrm>
        <a:prstGeom prst="rect">
          <a:avLst/>
        </a:prstGeom>
        <a:solidFill>
          <a:schemeClr val="accent1">
            <a:shade val="5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ct val="35000"/>
            </a:spcAft>
            <a:buNone/>
          </a:pPr>
          <a:r>
            <a:rPr lang="en-US" sz="2400" b="1" i="0" kern="1200" dirty="0"/>
            <a:t>When you bond them together, </a:t>
          </a:r>
        </a:p>
        <a:p>
          <a:pPr marL="0" lvl="0" indent="0" algn="ctr" defTabSz="1066800">
            <a:lnSpc>
              <a:spcPct val="100000"/>
            </a:lnSpc>
            <a:spcBef>
              <a:spcPct val="0"/>
            </a:spcBef>
            <a:spcAft>
              <a:spcPct val="35000"/>
            </a:spcAft>
            <a:buNone/>
          </a:pPr>
          <a:r>
            <a:rPr lang="en-US" sz="2400" b="1" i="0" kern="1200" dirty="0"/>
            <a:t>you get water, a liquid that</a:t>
          </a:r>
        </a:p>
        <a:p>
          <a:pPr marL="0" lvl="0" indent="0" algn="ctr" defTabSz="1066800">
            <a:lnSpc>
              <a:spcPct val="100000"/>
            </a:lnSpc>
            <a:spcBef>
              <a:spcPct val="0"/>
            </a:spcBef>
            <a:spcAft>
              <a:spcPct val="35000"/>
            </a:spcAft>
            <a:buNone/>
          </a:pPr>
          <a:r>
            <a:rPr lang="en-US" sz="2400" b="1" i="0" kern="1200" dirty="0"/>
            <a:t> certainly isn’t flammable.</a:t>
          </a:r>
          <a:endParaRPr lang="en-US" sz="2400" kern="1200" dirty="0"/>
        </a:p>
      </dsp:txBody>
      <dsp:txXfrm>
        <a:off x="0" y="2531380"/>
        <a:ext cx="7053264" cy="1659619"/>
      </dsp:txXfrm>
    </dsp:sp>
    <dsp:sp modelId="{26806A09-7A82-415E-A1B9-5CA01BA5ADC2}">
      <dsp:nvSpPr>
        <dsp:cNvPr id="0" name=""/>
        <dsp:cNvSpPr/>
      </dsp:nvSpPr>
      <dsp:spPr>
        <a:xfrm rot="10800000">
          <a:off x="0" y="0"/>
          <a:ext cx="7053264" cy="2552494"/>
        </a:xfrm>
        <a:prstGeom prst="upArrowCallout">
          <a:avLst/>
        </a:prstGeom>
        <a:solidFill>
          <a:schemeClr val="accent1">
            <a:shade val="50000"/>
            <a:hueOff val="-36136"/>
            <a:satOff val="-52354"/>
            <a:lumOff val="5033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bg1"/>
              </a:solidFill>
            </a:rPr>
            <a:t>Reminder: Water/H</a:t>
          </a:r>
          <a:r>
            <a:rPr lang="en-US" sz="2400" b="1" i="0" kern="1200" baseline="-25000" dirty="0">
              <a:solidFill>
                <a:schemeClr val="bg1"/>
              </a:solidFill>
            </a:rPr>
            <a:t>2</a:t>
          </a:r>
          <a:r>
            <a:rPr lang="en-US" sz="2400" b="1" i="0" kern="1200" dirty="0">
              <a:solidFill>
                <a:schemeClr val="bg1"/>
              </a:solidFill>
            </a:rPr>
            <a:t>O is a bonding of two hydrogen atoms and one oxygen atom.  Both hydrogen and oxygen are gases that are explosively flammable.</a:t>
          </a:r>
          <a:endParaRPr lang="en-US" sz="2400" kern="1200" dirty="0">
            <a:solidFill>
              <a:schemeClr val="bg1"/>
            </a:solidFill>
          </a:endParaRPr>
        </a:p>
      </dsp:txBody>
      <dsp:txXfrm rot="10800000">
        <a:off x="0" y="0"/>
        <a:ext cx="7053264" cy="1658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DD21D-0AA3-4C50-8F9A-F635AE20B59F}">
      <dsp:nvSpPr>
        <dsp:cNvPr id="0" name=""/>
        <dsp:cNvSpPr/>
      </dsp:nvSpPr>
      <dsp:spPr>
        <a:xfrm>
          <a:off x="-528993" y="-191691"/>
          <a:ext cx="7053260" cy="3057527"/>
        </a:xfrm>
        <a:prstGeom prst="roundRect">
          <a:avLst>
            <a:gd name="adj" fmla="val 10000"/>
          </a:avLst>
        </a:prstGeom>
        <a:solidFill>
          <a:schemeClr val="accent1">
            <a:lumMod val="40000"/>
            <a:lumOff val="60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You </a:t>
          </a:r>
          <a:r>
            <a:rPr lang="en-US" sz="2000" b="1" u="sng" kern="1200" dirty="0"/>
            <a:t>cannot do this</a:t>
          </a:r>
          <a:r>
            <a:rPr lang="en-US" sz="2000" b="1" u="none" kern="1200" dirty="0"/>
            <a:t> </a:t>
          </a:r>
          <a:r>
            <a:rPr lang="en-US" sz="2000" b="1" kern="1200" dirty="0"/>
            <a:t>with a compound such as water.  There is no way to physically pick out the oxygen (O) atoms in water.  Even if you could break the chemical bonds between H and O, what was left would no longer be water.  It would just be a collection of hydrogen atoms.</a:t>
          </a:r>
        </a:p>
      </dsp:txBody>
      <dsp:txXfrm>
        <a:off x="-439441" y="-102139"/>
        <a:ext cx="3924209" cy="2878423"/>
      </dsp:txXfrm>
    </dsp:sp>
    <dsp:sp modelId="{458D36B7-E5FF-4EC5-8D75-C67F1583C565}">
      <dsp:nvSpPr>
        <dsp:cNvPr id="0" name=""/>
        <dsp:cNvSpPr/>
      </dsp:nvSpPr>
      <dsp:spPr>
        <a:xfrm>
          <a:off x="528996" y="3053952"/>
          <a:ext cx="7053260" cy="2852739"/>
        </a:xfrm>
        <a:prstGeom prst="roundRect">
          <a:avLst>
            <a:gd name="adj" fmla="val 10000"/>
          </a:avLst>
        </a:prstGeom>
        <a:solidFill>
          <a:schemeClr val="accent1"/>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Another difference between mixtures and compounds is that mixtures can have varying proportions within the mixture. For example, no two scoops of a fruit salad will have the same amount of each fruit in it.</a:t>
          </a:r>
        </a:p>
        <a:p>
          <a:pPr marL="0" lvl="0" indent="0" algn="l" defTabSz="889000">
            <a:lnSpc>
              <a:spcPct val="90000"/>
            </a:lnSpc>
            <a:spcBef>
              <a:spcPct val="0"/>
            </a:spcBef>
            <a:spcAft>
              <a:spcPct val="35000"/>
            </a:spcAft>
            <a:buNone/>
          </a:pPr>
          <a:endParaRPr lang="en-US" sz="1700" kern="1200" dirty="0"/>
        </a:p>
      </dsp:txBody>
      <dsp:txXfrm>
        <a:off x="612550" y="3137506"/>
        <a:ext cx="3674828" cy="2685631"/>
      </dsp:txXfrm>
    </dsp:sp>
    <dsp:sp modelId="{429A5F90-ADEA-4704-A6B4-EB17C7F01874}">
      <dsp:nvSpPr>
        <dsp:cNvPr id="0" name=""/>
        <dsp:cNvSpPr/>
      </dsp:nvSpPr>
      <dsp:spPr>
        <a:xfrm>
          <a:off x="4225135" y="1832296"/>
          <a:ext cx="738178" cy="167163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91225" y="1832296"/>
        <a:ext cx="405998" cy="14889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DCFB5-BC8D-4B8F-BE86-770470F75001}" type="datetimeFigureOut">
              <a:rPr lang="en-US" smtClean="0"/>
              <a:pPr/>
              <a:t>3/26/2020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338CD-A5F9-4212-8A66-E6D9FA72701F}" type="slidenum">
              <a:rPr lang="en-US" smtClean="0"/>
              <a:pPr/>
              <a:t>‹#›</a:t>
            </a:fld>
            <a:endParaRPr lang="en-US"/>
          </a:p>
        </p:txBody>
      </p:sp>
    </p:spTree>
    <p:extLst>
      <p:ext uri="{BB962C8B-B14F-4D97-AF65-F5344CB8AC3E}">
        <p14:creationId xmlns:p14="http://schemas.microsoft.com/office/powerpoint/2010/main" val="298228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38CD-A5F9-4212-8A66-E6D9FA72701F}" type="slidenum">
              <a:rPr lang="en-US" smtClean="0"/>
              <a:pPr/>
              <a:t>3</a:t>
            </a:fld>
            <a:endParaRPr lang="en-US"/>
          </a:p>
        </p:txBody>
      </p:sp>
    </p:spTree>
    <p:extLst>
      <p:ext uri="{BB962C8B-B14F-4D97-AF65-F5344CB8AC3E}">
        <p14:creationId xmlns:p14="http://schemas.microsoft.com/office/powerpoint/2010/main" val="83623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38CD-A5F9-4212-8A66-E6D9FA72701F}" type="slidenum">
              <a:rPr lang="en-US" smtClean="0"/>
              <a:pPr/>
              <a:t>18</a:t>
            </a:fld>
            <a:endParaRPr lang="en-US"/>
          </a:p>
        </p:txBody>
      </p:sp>
    </p:spTree>
    <p:extLst>
      <p:ext uri="{BB962C8B-B14F-4D97-AF65-F5344CB8AC3E}">
        <p14:creationId xmlns:p14="http://schemas.microsoft.com/office/powerpoint/2010/main" val="18374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compounds.</a:t>
            </a:r>
          </a:p>
        </p:txBody>
      </p:sp>
      <p:sp>
        <p:nvSpPr>
          <p:cNvPr id="4" name="Slide Number Placeholder 3"/>
          <p:cNvSpPr>
            <a:spLocks noGrp="1"/>
          </p:cNvSpPr>
          <p:nvPr>
            <p:ph type="sldNum" sz="quarter" idx="10"/>
          </p:nvPr>
        </p:nvSpPr>
        <p:spPr/>
        <p:txBody>
          <a:bodyPr/>
          <a:lstStyle/>
          <a:p>
            <a:fld id="{EC5338CD-A5F9-4212-8A66-E6D9FA72701F}" type="slidenum">
              <a:rPr lang="en-US" smtClean="0"/>
              <a:pPr/>
              <a:t>19</a:t>
            </a:fld>
            <a:endParaRPr lang="en-US"/>
          </a:p>
        </p:txBody>
      </p:sp>
    </p:spTree>
    <p:extLst>
      <p:ext uri="{BB962C8B-B14F-4D97-AF65-F5344CB8AC3E}">
        <p14:creationId xmlns:p14="http://schemas.microsoft.com/office/powerpoint/2010/main" val="193270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out your new knowledge with this quiz!</a:t>
            </a:r>
          </a:p>
        </p:txBody>
      </p:sp>
      <p:sp>
        <p:nvSpPr>
          <p:cNvPr id="4" name="Slide Number Placeholder 3"/>
          <p:cNvSpPr>
            <a:spLocks noGrp="1"/>
          </p:cNvSpPr>
          <p:nvPr>
            <p:ph type="sldNum" sz="quarter" idx="5"/>
          </p:nvPr>
        </p:nvSpPr>
        <p:spPr/>
        <p:txBody>
          <a:bodyPr/>
          <a:lstStyle/>
          <a:p>
            <a:fld id="{EC5338CD-A5F9-4212-8A66-E6D9FA72701F}" type="slidenum">
              <a:rPr lang="en-US" smtClean="0"/>
              <a:pPr/>
              <a:t>20</a:t>
            </a:fld>
            <a:endParaRPr lang="en-US"/>
          </a:p>
        </p:txBody>
      </p:sp>
    </p:spTree>
    <p:extLst>
      <p:ext uri="{BB962C8B-B14F-4D97-AF65-F5344CB8AC3E}">
        <p14:creationId xmlns:p14="http://schemas.microsoft.com/office/powerpoint/2010/main" val="574132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Physical vs chemical changes video: https://www.youtube.com/watch?v=ANOtoVBAzDU. If I took a piece of paper and crumpled it, physical or </a:t>
            </a:r>
            <a:r>
              <a:rPr lang="en-US" baseline="0" dirty="0" err="1"/>
              <a:t>chem</a:t>
            </a:r>
            <a:r>
              <a:rPr lang="en-US" baseline="0" dirty="0"/>
              <a:t> change (physical)? If set it on fire (chemical)? If turned it into a paper airplane (physical)? Shredded it (physical).</a:t>
            </a:r>
          </a:p>
        </p:txBody>
      </p:sp>
      <p:sp>
        <p:nvSpPr>
          <p:cNvPr id="4" name="Slide Number Placeholder 3"/>
          <p:cNvSpPr>
            <a:spLocks noGrp="1"/>
          </p:cNvSpPr>
          <p:nvPr>
            <p:ph type="sldNum" sz="quarter" idx="10"/>
          </p:nvPr>
        </p:nvSpPr>
        <p:spPr/>
        <p:txBody>
          <a:bodyPr/>
          <a:lstStyle/>
          <a:p>
            <a:fld id="{77542409-6A04-4DC6-AC3A-D3758287A8F2}" type="slidenum">
              <a:rPr lang="uk-UA" smtClean="0"/>
              <a:pPr/>
              <a:t>37</a:t>
            </a:fld>
            <a:endParaRPr lang="uk-UA" dirty="0"/>
          </a:p>
        </p:txBody>
      </p:sp>
    </p:spTree>
    <p:extLst>
      <p:ext uri="{BB962C8B-B14F-4D97-AF65-F5344CB8AC3E}">
        <p14:creationId xmlns:p14="http://schemas.microsoft.com/office/powerpoint/2010/main" val="155768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5338CD-A5F9-4212-8A66-E6D9FA72701F}" type="slidenum">
              <a:rPr lang="en-US" smtClean="0"/>
              <a:pPr/>
              <a:t>4</a:t>
            </a:fld>
            <a:endParaRPr lang="en-US"/>
          </a:p>
        </p:txBody>
      </p:sp>
    </p:spTree>
    <p:extLst>
      <p:ext uri="{BB962C8B-B14F-4D97-AF65-F5344CB8AC3E}">
        <p14:creationId xmlns:p14="http://schemas.microsoft.com/office/powerpoint/2010/main" val="250910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human body, we have 7 x 10</a:t>
            </a:r>
            <a:r>
              <a:rPr lang="en-US" baseline="30000" dirty="0"/>
              <a:t>27 </a:t>
            </a:r>
            <a:r>
              <a:rPr lang="en-US" baseline="0" dirty="0"/>
              <a:t>. </a:t>
            </a:r>
            <a:r>
              <a:rPr lang="en-US" dirty="0"/>
              <a:t>Ninety-nine percent of the atoms in the human body can be divided into the following amounts: 65 percent hydrogen, 24 percent oxygen and 10 percent carbon. The other 1% is trace elements like copper and lead and boron.</a:t>
            </a:r>
            <a:endParaRPr lang="en-US" baseline="0" dirty="0"/>
          </a:p>
          <a:p>
            <a:endParaRPr lang="en-US" dirty="0"/>
          </a:p>
        </p:txBody>
      </p:sp>
      <p:sp>
        <p:nvSpPr>
          <p:cNvPr id="4" name="Slide Number Placeholder 3"/>
          <p:cNvSpPr>
            <a:spLocks noGrp="1"/>
          </p:cNvSpPr>
          <p:nvPr>
            <p:ph type="sldNum" sz="quarter" idx="5"/>
          </p:nvPr>
        </p:nvSpPr>
        <p:spPr/>
        <p:txBody>
          <a:bodyPr/>
          <a:lstStyle/>
          <a:p>
            <a:fld id="{EC5338CD-A5F9-4212-8A66-E6D9FA72701F}" type="slidenum">
              <a:rPr lang="en-US" smtClean="0"/>
              <a:pPr/>
              <a:t>5</a:t>
            </a:fld>
            <a:endParaRPr lang="en-US"/>
          </a:p>
        </p:txBody>
      </p:sp>
    </p:spTree>
    <p:extLst>
      <p:ext uri="{BB962C8B-B14F-4D97-AF65-F5344CB8AC3E}">
        <p14:creationId xmlns:p14="http://schemas.microsoft.com/office/powerpoint/2010/main" val="332636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Chemically</a:t>
            </a:r>
            <a:r>
              <a:rPr lang="en-US" baseline="0" dirty="0"/>
              <a:t> bonded means that atoms are joined. An analogy is that you and two friends are holding hands and can’t let go.</a:t>
            </a:r>
            <a:endParaRPr lang="en-US" dirty="0"/>
          </a:p>
        </p:txBody>
      </p:sp>
      <p:sp>
        <p:nvSpPr>
          <p:cNvPr id="4" name="Slide Number Placeholder 3"/>
          <p:cNvSpPr>
            <a:spLocks noGrp="1"/>
          </p:cNvSpPr>
          <p:nvPr>
            <p:ph type="sldNum" sz="quarter" idx="10"/>
          </p:nvPr>
        </p:nvSpPr>
        <p:spPr/>
        <p:txBody>
          <a:bodyPr/>
          <a:lstStyle/>
          <a:p>
            <a:fld id="{EC5338CD-A5F9-4212-8A66-E6D9FA72701F}" type="slidenum">
              <a:rPr lang="en-US" smtClean="0"/>
              <a:pPr/>
              <a:t>6</a:t>
            </a:fld>
            <a:endParaRPr lang="en-US"/>
          </a:p>
        </p:txBody>
      </p:sp>
    </p:spTree>
    <p:extLst>
      <p:ext uri="{BB962C8B-B14F-4D97-AF65-F5344CB8AC3E}">
        <p14:creationId xmlns:p14="http://schemas.microsoft.com/office/powerpoint/2010/main" val="177002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 examples are sodium,</a:t>
            </a:r>
            <a:r>
              <a:rPr lang="en-US" baseline="0" dirty="0"/>
              <a:t> Na, chloride, CL, oxygen (O) and hydrogen (H)</a:t>
            </a:r>
            <a:endParaRPr lang="en-US" dirty="0"/>
          </a:p>
        </p:txBody>
      </p:sp>
      <p:sp>
        <p:nvSpPr>
          <p:cNvPr id="4" name="Slide Number Placeholder 3"/>
          <p:cNvSpPr>
            <a:spLocks noGrp="1"/>
          </p:cNvSpPr>
          <p:nvPr>
            <p:ph type="sldNum" sz="quarter" idx="10"/>
          </p:nvPr>
        </p:nvSpPr>
        <p:spPr/>
        <p:txBody>
          <a:bodyPr/>
          <a:lstStyle/>
          <a:p>
            <a:fld id="{EC5338CD-A5F9-4212-8A66-E6D9FA72701F}" type="slidenum">
              <a:rPr lang="en-US" smtClean="0"/>
              <a:pPr/>
              <a:t>7</a:t>
            </a:fld>
            <a:endParaRPr lang="en-US"/>
          </a:p>
        </p:txBody>
      </p:sp>
    </p:spTree>
    <p:extLst>
      <p:ext uri="{BB962C8B-B14F-4D97-AF65-F5344CB8AC3E}">
        <p14:creationId xmlns:p14="http://schemas.microsoft.com/office/powerpoint/2010/main" val="379078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cap="none" dirty="0">
                <a:ln w="0"/>
                <a:solidFill>
                  <a:schemeClr val="tx1"/>
                </a:solidFill>
                <a:effectLst>
                  <a:outerShdw blurRad="38100" dist="19050" dir="2700000" algn="tl" rotWithShape="0">
                    <a:schemeClr val="dk1">
                      <a:alpha val="40000"/>
                    </a:schemeClr>
                  </a:outerShdw>
                </a:effectLst>
                <a:latin typeface="+mn-lt"/>
              </a:rPr>
              <a:t>You may recognize the names of many of these elements</a:t>
            </a:r>
            <a:r>
              <a:rPr lang="en-US" altLang="en-US" sz="1200" b="0" cap="none" baseline="0" dirty="0">
                <a:ln w="0"/>
                <a:solidFill>
                  <a:schemeClr val="tx1"/>
                </a:solidFill>
                <a:effectLst>
                  <a:outerShdw blurRad="38100" dist="19050" dir="2700000" algn="tl" rotWithShape="0">
                    <a:schemeClr val="dk1">
                      <a:alpha val="40000"/>
                    </a:schemeClr>
                  </a:outerShdw>
                </a:effectLst>
                <a:latin typeface="+mn-lt"/>
              </a:rPr>
              <a:t> in the Periodic Table.</a:t>
            </a:r>
            <a:endParaRPr lang="en-US" dirty="0"/>
          </a:p>
        </p:txBody>
      </p:sp>
      <p:sp>
        <p:nvSpPr>
          <p:cNvPr id="4" name="Slide Number Placeholder 3"/>
          <p:cNvSpPr>
            <a:spLocks noGrp="1"/>
          </p:cNvSpPr>
          <p:nvPr>
            <p:ph type="sldNum" sz="quarter" idx="10"/>
          </p:nvPr>
        </p:nvSpPr>
        <p:spPr/>
        <p:txBody>
          <a:bodyPr/>
          <a:lstStyle/>
          <a:p>
            <a:fld id="{EC5338CD-A5F9-4212-8A66-E6D9FA72701F}" type="slidenum">
              <a:rPr lang="en-US" smtClean="0"/>
              <a:pPr/>
              <a:t>8</a:t>
            </a:fld>
            <a:endParaRPr lang="en-US"/>
          </a:p>
        </p:txBody>
      </p:sp>
    </p:spTree>
    <p:extLst>
      <p:ext uri="{BB962C8B-B14F-4D97-AF65-F5344CB8AC3E}">
        <p14:creationId xmlns:p14="http://schemas.microsoft.com/office/powerpoint/2010/main" val="390295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38CD-A5F9-4212-8A66-E6D9FA72701F}" type="slidenum">
              <a:rPr lang="en-US" smtClean="0"/>
              <a:pPr/>
              <a:t>10</a:t>
            </a:fld>
            <a:endParaRPr lang="en-US"/>
          </a:p>
        </p:txBody>
      </p:sp>
    </p:spTree>
    <p:extLst>
      <p:ext uri="{BB962C8B-B14F-4D97-AF65-F5344CB8AC3E}">
        <p14:creationId xmlns:p14="http://schemas.microsoft.com/office/powerpoint/2010/main" val="367569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44884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mixture it is possible to separate</a:t>
            </a:r>
            <a:r>
              <a:rPr lang="en-US" baseline="0" dirty="0"/>
              <a:t> the different elements from each other, they mix but don’t combine. In a mixture, atoms do not combine. </a:t>
            </a:r>
            <a:endParaRPr lang="en-US" dirty="0"/>
          </a:p>
        </p:txBody>
      </p:sp>
      <p:sp>
        <p:nvSpPr>
          <p:cNvPr id="4" name="Slide Number Placeholder 3"/>
          <p:cNvSpPr>
            <a:spLocks noGrp="1"/>
          </p:cNvSpPr>
          <p:nvPr>
            <p:ph type="sldNum" sz="quarter" idx="10"/>
          </p:nvPr>
        </p:nvSpPr>
        <p:spPr/>
        <p:txBody>
          <a:bodyPr/>
          <a:lstStyle/>
          <a:p>
            <a:fld id="{EC5338CD-A5F9-4212-8A66-E6D9FA72701F}" type="slidenum">
              <a:rPr lang="en-US" smtClean="0"/>
              <a:pPr/>
              <a:t>15</a:t>
            </a:fld>
            <a:endParaRPr lang="en-US"/>
          </a:p>
        </p:txBody>
      </p:sp>
    </p:spTree>
    <p:extLst>
      <p:ext uri="{BB962C8B-B14F-4D97-AF65-F5344CB8AC3E}">
        <p14:creationId xmlns:p14="http://schemas.microsoft.com/office/powerpoint/2010/main" val="650993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9109EB-659D-4F75-B453-97A93E8A3733}" type="datetime1">
              <a:rPr lang="en-US" smtClean="0"/>
              <a:t>3/26/2020</a:t>
            </a:fld>
            <a:endParaRPr lang="en-US"/>
          </a:p>
        </p:txBody>
      </p:sp>
      <p:sp>
        <p:nvSpPr>
          <p:cNvPr id="5"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194465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3991C6-6E15-4A19-842C-0773269E2ED1}" type="datetime1">
              <a:rPr lang="en-US" smtClean="0"/>
              <a:t>3/26/2020</a:t>
            </a:fld>
            <a:endParaRPr lang="en-US"/>
          </a:p>
        </p:txBody>
      </p:sp>
      <p:sp>
        <p:nvSpPr>
          <p:cNvPr id="6" name="Footer Placeholder 5"/>
          <p:cNvSpPr>
            <a:spLocks noGrp="1"/>
          </p:cNvSpPr>
          <p:nvPr>
            <p:ph type="ftr" sz="quarter" idx="11"/>
          </p:nvPr>
        </p:nvSpPr>
        <p:spPr/>
        <p:txBody>
          <a:bodyPr/>
          <a:lstStyle/>
          <a:p>
            <a:r>
              <a:rPr lang="en-US"/>
              <a:t>(c) S. Coates 2012</a:t>
            </a:r>
          </a:p>
        </p:txBody>
      </p:sp>
      <p:sp>
        <p:nvSpPr>
          <p:cNvPr id="7" name="Slide Number Placeholder 6"/>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92305412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03991C6-6E15-4A19-842C-0773269E2ED1}" type="datetime1">
              <a:rPr lang="en-US" smtClean="0"/>
              <a:t>3/26/2020</a:t>
            </a:fld>
            <a:endParaRPr lang="en-US"/>
          </a:p>
        </p:txBody>
      </p:sp>
      <p:sp>
        <p:nvSpPr>
          <p:cNvPr id="5"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164318028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03991C6-6E15-4A19-842C-0773269E2ED1}" type="datetime1">
              <a:rPr lang="en-US" smtClean="0"/>
              <a:t>3/26/2020</a:t>
            </a:fld>
            <a:endParaRPr lang="en-US"/>
          </a:p>
        </p:txBody>
      </p:sp>
      <p:sp>
        <p:nvSpPr>
          <p:cNvPr id="5"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8465401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991C6-6E15-4A19-842C-0773269E2ED1}" type="datetime1">
              <a:rPr lang="en-US" smtClean="0"/>
              <a:t>3/26/2020</a:t>
            </a:fld>
            <a:endParaRPr lang="en-US"/>
          </a:p>
        </p:txBody>
      </p:sp>
      <p:sp>
        <p:nvSpPr>
          <p:cNvPr id="5"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225616577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3991C6-6E15-4A19-842C-0773269E2ED1}" type="datetime1">
              <a:rPr lang="en-US" smtClean="0"/>
              <a:t>3/26/2020</a:t>
            </a:fld>
            <a:endParaRPr lang="en-US"/>
          </a:p>
        </p:txBody>
      </p:sp>
      <p:sp>
        <p:nvSpPr>
          <p:cNvPr id="4"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295004802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3991C6-6E15-4A19-842C-0773269E2ED1}" type="datetime1">
              <a:rPr lang="en-US" smtClean="0"/>
              <a:t>3/26/2020</a:t>
            </a:fld>
            <a:endParaRPr lang="en-US"/>
          </a:p>
        </p:txBody>
      </p:sp>
      <p:sp>
        <p:nvSpPr>
          <p:cNvPr id="4"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395126278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32195-4169-4C58-A267-A02B0C61475B}" type="datetime1">
              <a:rPr lang="en-US" smtClean="0"/>
              <a:t>3/26/2020</a:t>
            </a:fld>
            <a:endParaRPr lang="en-US"/>
          </a:p>
        </p:txBody>
      </p:sp>
      <p:sp>
        <p:nvSpPr>
          <p:cNvPr id="5"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179699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3BA2A7-E697-485D-BC87-2A8057665FD6}" type="datetime1">
              <a:rPr lang="en-US" smtClean="0"/>
              <a:t>3/26/2020</a:t>
            </a:fld>
            <a:endParaRPr lang="en-US"/>
          </a:p>
        </p:txBody>
      </p:sp>
      <p:sp>
        <p:nvSpPr>
          <p:cNvPr id="5"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369866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B9109EB-659D-4F75-B453-97A93E8A3733}" type="datetime1">
              <a:rPr lang="en-US"/>
              <a:pPr/>
              <a:t>3/26/2020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t>(c) S. Coates 2012</a:t>
            </a: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B9D8117-4367-4677-B72B-AE6D028D6D5F}" type="slidenum">
              <a:rPr/>
              <a:pPr/>
              <a:t>‹#›</a:t>
            </a:fld>
            <a:endParaRPr/>
          </a:p>
        </p:txBody>
      </p:sp>
    </p:spTree>
    <p:extLst>
      <p:ext uri="{BB962C8B-B14F-4D97-AF65-F5344CB8AC3E}">
        <p14:creationId xmlns:p14="http://schemas.microsoft.com/office/powerpoint/2010/main" val="310322810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B1C7B1-090E-4896-A0B3-2B0CD2AACE36}" type="datetime1">
              <a:rPr lang="en-US" smtClean="0">
                <a:solidFill>
                  <a:srgbClr val="04617B"/>
                </a:solidFill>
              </a:rPr>
              <a:pPr/>
              <a:t>3/26/2020</a:t>
            </a:fld>
            <a:endParaRPr lang="en-US">
              <a:solidFill>
                <a:srgbClr val="04617B"/>
              </a:solidFill>
            </a:endParaRPr>
          </a:p>
        </p:txBody>
      </p:sp>
      <p:sp>
        <p:nvSpPr>
          <p:cNvPr id="5" name="Footer Placeholder 4"/>
          <p:cNvSpPr>
            <a:spLocks noGrp="1"/>
          </p:cNvSpPr>
          <p:nvPr>
            <p:ph type="ftr" sz="quarter" idx="11"/>
          </p:nvPr>
        </p:nvSpPr>
        <p:spPr/>
        <p:txBody>
          <a:bodyPr/>
          <a:lstStyle/>
          <a:p>
            <a:r>
              <a:rPr lang="en-US">
                <a:solidFill>
                  <a:srgbClr val="04617B"/>
                </a:solidFill>
              </a:rPr>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332351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AB1C7B1-090E-4896-A0B3-2B0CD2AACE36}" type="datetime1">
              <a:rPr lang="en-US" smtClean="0"/>
              <a:t>3/26/2020</a:t>
            </a:fld>
            <a:endParaRPr lang="en-US"/>
          </a:p>
        </p:txBody>
      </p:sp>
      <p:sp>
        <p:nvSpPr>
          <p:cNvPr id="5"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383981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9C6CFCA-61A5-4ABE-8ADE-EDB52333A700}" type="datetime1">
              <a:rPr lang="en-US" smtClean="0">
                <a:solidFill>
                  <a:srgbClr val="04617B"/>
                </a:solidFill>
              </a:rPr>
              <a:pPr/>
              <a:t>3/26/2020</a:t>
            </a:fld>
            <a:endParaRPr lang="en-US">
              <a:solidFill>
                <a:srgbClr val="04617B"/>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a:solidFill>
                  <a:srgbClr val="04617B"/>
                </a:solidFill>
              </a:rPr>
              <a:t>(c) S. Coates 2012</a:t>
            </a:r>
          </a:p>
        </p:txBody>
      </p:sp>
      <p:sp>
        <p:nvSpPr>
          <p:cNvPr id="6" name="Slide Number Placeholder 5"/>
          <p:cNvSpPr>
            <a:spLocks noGrp="1"/>
          </p:cNvSpPr>
          <p:nvPr>
            <p:ph type="sldNum" sz="quarter" idx="12"/>
          </p:nvPr>
        </p:nvSpPr>
        <p:spPr>
          <a:xfrm>
            <a:off x="6733952" y="6555112"/>
            <a:ext cx="588336" cy="228600"/>
          </a:xfrm>
        </p:spPr>
        <p:txBody>
          <a:bodyPr/>
          <a:lstStyle/>
          <a:p>
            <a:fld id="{7B9D8117-4367-4677-B72B-AE6D028D6D5F}"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41241514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FE8E400-E46C-4126-8F2D-98A9EC4E3F61}" type="datetime1">
              <a:rPr lang="en-US" smtClean="0">
                <a:solidFill>
                  <a:srgbClr val="04617B"/>
                </a:solidFill>
              </a:rPr>
              <a:pPr/>
              <a:t>3/26/2020</a:t>
            </a:fld>
            <a:endParaRPr lang="en-US">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(c) S. Coates 2012</a:t>
            </a:r>
          </a:p>
        </p:txBody>
      </p:sp>
      <p:sp>
        <p:nvSpPr>
          <p:cNvPr id="7" name="Slide Number Placeholder 6"/>
          <p:cNvSpPr>
            <a:spLocks noGrp="1"/>
          </p:cNvSpPr>
          <p:nvPr>
            <p:ph type="sldNum" sz="quarter" idx="12"/>
          </p:nvPr>
        </p:nvSpPr>
        <p:spPr/>
        <p:txBody>
          <a:bodyPr/>
          <a:lstStyle/>
          <a:p>
            <a:fld id="{7B9D8117-4367-4677-B72B-AE6D028D6D5F}"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1095261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99A7B26-1D7F-4175-B610-7EA5EFB578E0}" type="datetime1">
              <a:rPr lang="en-US" smtClean="0">
                <a:solidFill>
                  <a:srgbClr val="04617B"/>
                </a:solidFill>
              </a:rPr>
              <a:pPr/>
              <a:t>3/26/2020</a:t>
            </a:fld>
            <a:endParaRPr lang="en-US">
              <a:solidFill>
                <a:srgbClr val="04617B"/>
              </a:solidFill>
            </a:endParaRPr>
          </a:p>
        </p:txBody>
      </p:sp>
      <p:sp>
        <p:nvSpPr>
          <p:cNvPr id="8" name="Footer Placeholder 7"/>
          <p:cNvSpPr>
            <a:spLocks noGrp="1"/>
          </p:cNvSpPr>
          <p:nvPr>
            <p:ph type="ftr" sz="quarter" idx="11"/>
          </p:nvPr>
        </p:nvSpPr>
        <p:spPr/>
        <p:txBody>
          <a:bodyPr/>
          <a:lstStyle/>
          <a:p>
            <a:r>
              <a:rPr lang="en-US">
                <a:solidFill>
                  <a:srgbClr val="04617B"/>
                </a:solidFill>
              </a:rPr>
              <a:t>(c) S. Coates 2012</a:t>
            </a:r>
          </a:p>
        </p:txBody>
      </p:sp>
      <p:sp>
        <p:nvSpPr>
          <p:cNvPr id="9" name="Slide Number Placeholder 8"/>
          <p:cNvSpPr>
            <a:spLocks noGrp="1"/>
          </p:cNvSpPr>
          <p:nvPr>
            <p:ph type="sldNum" sz="quarter" idx="12"/>
          </p:nvPr>
        </p:nvSpPr>
        <p:spPr/>
        <p:txBody>
          <a:bodyPr/>
          <a:lstStyle/>
          <a:p>
            <a:fld id="{7B9D8117-4367-4677-B72B-AE6D028D6D5F}"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50207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45459BD-9289-46F6-93BD-E950A76C1651}" type="datetime1">
              <a:rPr lang="en-US" smtClean="0">
                <a:solidFill>
                  <a:srgbClr val="04617B"/>
                </a:solidFill>
              </a:rPr>
              <a:pPr/>
              <a:t>3/26/2020</a:t>
            </a:fld>
            <a:endParaRPr lang="en-US">
              <a:solidFill>
                <a:srgbClr val="04617B"/>
              </a:solidFill>
            </a:endParaRPr>
          </a:p>
        </p:txBody>
      </p:sp>
      <p:sp>
        <p:nvSpPr>
          <p:cNvPr id="4" name="Footer Placeholder 3"/>
          <p:cNvSpPr>
            <a:spLocks noGrp="1"/>
          </p:cNvSpPr>
          <p:nvPr>
            <p:ph type="ftr" sz="quarter" idx="11"/>
          </p:nvPr>
        </p:nvSpPr>
        <p:spPr/>
        <p:txBody>
          <a:bodyPr/>
          <a:lstStyle/>
          <a:p>
            <a:r>
              <a:rPr lang="en-US">
                <a:solidFill>
                  <a:srgbClr val="04617B"/>
                </a:solidFill>
              </a:rPr>
              <a:t>(c) S. Coates 2012</a:t>
            </a:r>
          </a:p>
        </p:txBody>
      </p:sp>
      <p:sp>
        <p:nvSpPr>
          <p:cNvPr id="5" name="Slide Number Placeholder 4"/>
          <p:cNvSpPr>
            <a:spLocks noGrp="1"/>
          </p:cNvSpPr>
          <p:nvPr>
            <p:ph type="sldNum" sz="quarter" idx="12"/>
          </p:nvPr>
        </p:nvSpPr>
        <p:spPr/>
        <p:txBody>
          <a:bodyPr/>
          <a:lstStyle/>
          <a:p>
            <a:fld id="{7B9D8117-4367-4677-B72B-AE6D028D6D5F}"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4265964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0610921-F65B-4106-AB76-A93A176C3472}" type="datetime1">
              <a:rPr lang="en-US" smtClean="0">
                <a:solidFill>
                  <a:srgbClr val="04617B"/>
                </a:solidFill>
              </a:rPr>
              <a:pPr/>
              <a:t>3/26/2020</a:t>
            </a:fld>
            <a:endParaRPr lang="en-US">
              <a:solidFill>
                <a:srgbClr val="04617B"/>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a:solidFill>
                  <a:srgbClr val="04617B"/>
                </a:solidFill>
              </a:rPr>
              <a:t>(c) S. Coates 2012</a:t>
            </a:r>
          </a:p>
        </p:txBody>
      </p:sp>
      <p:sp>
        <p:nvSpPr>
          <p:cNvPr id="4" name="Slide Number Placeholder 3"/>
          <p:cNvSpPr>
            <a:spLocks noGrp="1"/>
          </p:cNvSpPr>
          <p:nvPr>
            <p:ph type="sldNum" sz="quarter" idx="12"/>
          </p:nvPr>
        </p:nvSpPr>
        <p:spPr/>
        <p:txBody>
          <a:bodyPr/>
          <a:lstStyle/>
          <a:p>
            <a:fld id="{7B9D8117-4367-4677-B72B-AE6D028D6D5F}"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1348527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97E047-CF2A-49DE-9238-9301BA1E20A4}" type="datetime1">
              <a:rPr lang="en-US" smtClean="0">
                <a:solidFill>
                  <a:srgbClr val="04617B"/>
                </a:solidFill>
              </a:rPr>
              <a:pPr/>
              <a:t>3/26/2020</a:t>
            </a:fld>
            <a:endParaRPr lang="en-US">
              <a:solidFill>
                <a:srgbClr val="04617B"/>
              </a:solidFill>
            </a:endParaRPr>
          </a:p>
        </p:txBody>
      </p:sp>
      <p:sp>
        <p:nvSpPr>
          <p:cNvPr id="6" name="Footer Placeholder 5"/>
          <p:cNvSpPr>
            <a:spLocks noGrp="1"/>
          </p:cNvSpPr>
          <p:nvPr>
            <p:ph type="ftr" sz="quarter" idx="11"/>
          </p:nvPr>
        </p:nvSpPr>
        <p:spPr/>
        <p:txBody>
          <a:bodyPr/>
          <a:lstStyle/>
          <a:p>
            <a:r>
              <a:rPr lang="en-US">
                <a:solidFill>
                  <a:srgbClr val="04617B"/>
                </a:solidFill>
              </a:rPr>
              <a:t>(c) S. Coates 2012</a:t>
            </a:r>
          </a:p>
        </p:txBody>
      </p:sp>
      <p:sp>
        <p:nvSpPr>
          <p:cNvPr id="7" name="Slide Number Placeholder 6"/>
          <p:cNvSpPr>
            <a:spLocks noGrp="1"/>
          </p:cNvSpPr>
          <p:nvPr>
            <p:ph type="sldNum" sz="quarter" idx="12"/>
          </p:nvPr>
        </p:nvSpPr>
        <p:spPr/>
        <p:txBody>
          <a:bodyPr/>
          <a:lstStyle/>
          <a:p>
            <a:fld id="{7B9D8117-4367-4677-B72B-AE6D028D6D5F}"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393957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F0E83E3E-B97A-4EE8-87D2-FEEBAB2120F3}" type="datetime1">
              <a:rPr lang="en-US" smtClean="0">
                <a:solidFill>
                  <a:srgbClr val="DBF5F9"/>
                </a:solidFill>
              </a:rPr>
              <a:pPr/>
              <a:t>3/26/2020</a:t>
            </a:fld>
            <a:endParaRPr lang="en-US">
              <a:solidFill>
                <a:srgbClr val="DBF5F9"/>
              </a:solidFill>
            </a:endParaRPr>
          </a:p>
        </p:txBody>
      </p:sp>
      <p:sp>
        <p:nvSpPr>
          <p:cNvPr id="6" name="Footer Placeholder 5"/>
          <p:cNvSpPr>
            <a:spLocks noGrp="1"/>
          </p:cNvSpPr>
          <p:nvPr>
            <p:ph type="ftr" sz="quarter" idx="11"/>
          </p:nvPr>
        </p:nvSpPr>
        <p:spPr/>
        <p:txBody>
          <a:bodyPr/>
          <a:lstStyle/>
          <a:p>
            <a:r>
              <a:rPr lang="en-US">
                <a:solidFill>
                  <a:srgbClr val="DBF5F9"/>
                </a:solidFill>
              </a:rPr>
              <a:t>(c) S. Coates 2012</a:t>
            </a:r>
          </a:p>
        </p:txBody>
      </p:sp>
      <p:sp>
        <p:nvSpPr>
          <p:cNvPr id="7" name="Slide Number Placeholder 6"/>
          <p:cNvSpPr>
            <a:spLocks noGrp="1"/>
          </p:cNvSpPr>
          <p:nvPr>
            <p:ph type="sldNum" sz="quarter" idx="12"/>
          </p:nvPr>
        </p:nvSpPr>
        <p:spPr/>
        <p:txBody>
          <a:bodyPr/>
          <a:lstStyle/>
          <a:p>
            <a:fld id="{7B9D8117-4367-4677-B72B-AE6D028D6D5F}" type="slidenum">
              <a:rPr lang="en-US" smtClean="0">
                <a:solidFill>
                  <a:srgbClr val="DBF5F9"/>
                </a:solidFill>
              </a:rPr>
              <a:pPr/>
              <a:t>‹#›</a:t>
            </a:fld>
            <a:endParaRPr lang="en-US">
              <a:solidFill>
                <a:srgbClr val="DBF5F9"/>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extLst>
      <p:ext uri="{BB962C8B-B14F-4D97-AF65-F5344CB8AC3E}">
        <p14:creationId xmlns:p14="http://schemas.microsoft.com/office/powerpoint/2010/main" val="294777807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332195-4169-4C58-A267-A02B0C61475B}" type="datetime1">
              <a:rPr lang="en-US" smtClean="0">
                <a:solidFill>
                  <a:srgbClr val="04617B"/>
                </a:solidFill>
              </a:rPr>
              <a:pPr/>
              <a:t>3/26/2020</a:t>
            </a:fld>
            <a:endParaRPr lang="en-US">
              <a:solidFill>
                <a:srgbClr val="04617B"/>
              </a:solidFill>
            </a:endParaRPr>
          </a:p>
        </p:txBody>
      </p:sp>
      <p:sp>
        <p:nvSpPr>
          <p:cNvPr id="5" name="Footer Placeholder 4"/>
          <p:cNvSpPr>
            <a:spLocks noGrp="1"/>
          </p:cNvSpPr>
          <p:nvPr>
            <p:ph type="ftr" sz="quarter" idx="11"/>
          </p:nvPr>
        </p:nvSpPr>
        <p:spPr/>
        <p:txBody>
          <a:bodyPr/>
          <a:lstStyle/>
          <a:p>
            <a:r>
              <a:rPr lang="en-US">
                <a:solidFill>
                  <a:srgbClr val="04617B"/>
                </a:solidFill>
              </a:rPr>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1491127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293BA2A7-E697-485D-BC87-2A8057665FD6}" type="datetime1">
              <a:rPr lang="en-US" smtClean="0">
                <a:solidFill>
                  <a:srgbClr val="04617B"/>
                </a:solidFill>
              </a:rPr>
              <a:pPr/>
              <a:t>3/26/2020</a:t>
            </a:fld>
            <a:endParaRPr lang="en-US">
              <a:solidFill>
                <a:srgbClr val="04617B"/>
              </a:solidFill>
            </a:endParaRPr>
          </a:p>
        </p:txBody>
      </p:sp>
      <p:sp>
        <p:nvSpPr>
          <p:cNvPr id="5" name="Footer Placeholder 4"/>
          <p:cNvSpPr>
            <a:spLocks noGrp="1"/>
          </p:cNvSpPr>
          <p:nvPr>
            <p:ph type="ftr" sz="quarter" idx="11"/>
          </p:nvPr>
        </p:nvSpPr>
        <p:spPr>
          <a:xfrm>
            <a:off x="457200" y="6556248"/>
            <a:ext cx="3657600" cy="228600"/>
          </a:xfrm>
        </p:spPr>
        <p:txBody>
          <a:bodyPr/>
          <a:lstStyle/>
          <a:p>
            <a:r>
              <a:rPr lang="en-US">
                <a:solidFill>
                  <a:srgbClr val="04617B"/>
                </a:solidFill>
              </a:rPr>
              <a:t>(c) S. Coates 2012</a:t>
            </a: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B9D8117-4367-4677-B72B-AE6D028D6D5F}" type="slidenum">
              <a:rPr lang="en-US" smtClean="0">
                <a:solidFill>
                  <a:srgbClr val="04617B"/>
                </a:solidFill>
              </a:rPr>
              <a:pPr/>
              <a:t>‹#›</a:t>
            </a:fld>
            <a:endParaRPr lang="en-US">
              <a:solidFill>
                <a:srgbClr val="04617B"/>
              </a:solidFill>
            </a:endParaRPr>
          </a:p>
        </p:txBody>
      </p:sp>
    </p:spTree>
    <p:extLst>
      <p:ext uri="{BB962C8B-B14F-4D97-AF65-F5344CB8AC3E}">
        <p14:creationId xmlns:p14="http://schemas.microsoft.com/office/powerpoint/2010/main" val="384966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6CFCA-61A5-4ABE-8ADE-EDB52333A700}" type="datetime1">
              <a:rPr lang="en-US" smtClean="0"/>
              <a:t>3/26/2020</a:t>
            </a:fld>
            <a:endParaRPr lang="en-US"/>
          </a:p>
        </p:txBody>
      </p:sp>
      <p:sp>
        <p:nvSpPr>
          <p:cNvPr id="5" name="Footer Placeholder 4"/>
          <p:cNvSpPr>
            <a:spLocks noGrp="1"/>
          </p:cNvSpPr>
          <p:nvPr>
            <p:ph type="ftr" sz="quarter" idx="11"/>
          </p:nvPr>
        </p:nvSpPr>
        <p:spPr/>
        <p:txBody>
          <a:bodyPr/>
          <a:lstStyle/>
          <a:p>
            <a:r>
              <a:rPr lang="en-US"/>
              <a:t>(c) S. Coates 2012</a:t>
            </a:r>
          </a:p>
        </p:txBody>
      </p:sp>
      <p:sp>
        <p:nvSpPr>
          <p:cNvPr id="6" name="Slide Number Placeholder 5"/>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427985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E8E400-E46C-4126-8F2D-98A9EC4E3F61}" type="datetime1">
              <a:rPr lang="en-US" smtClean="0"/>
              <a:t>3/26/2020</a:t>
            </a:fld>
            <a:endParaRPr lang="en-US"/>
          </a:p>
        </p:txBody>
      </p:sp>
      <p:sp>
        <p:nvSpPr>
          <p:cNvPr id="6" name="Footer Placeholder 5"/>
          <p:cNvSpPr>
            <a:spLocks noGrp="1"/>
          </p:cNvSpPr>
          <p:nvPr>
            <p:ph type="ftr" sz="quarter" idx="11"/>
          </p:nvPr>
        </p:nvSpPr>
        <p:spPr/>
        <p:txBody>
          <a:bodyPr/>
          <a:lstStyle/>
          <a:p>
            <a:r>
              <a:rPr lang="en-US"/>
              <a:t>(c) S. Coates 2012</a:t>
            </a:r>
          </a:p>
        </p:txBody>
      </p:sp>
      <p:sp>
        <p:nvSpPr>
          <p:cNvPr id="7" name="Slide Number Placeholder 6"/>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344517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9A7B26-1D7F-4175-B610-7EA5EFB578E0}" type="datetime1">
              <a:rPr lang="en-US" smtClean="0"/>
              <a:t>3/26/2020</a:t>
            </a:fld>
            <a:endParaRPr lang="en-US"/>
          </a:p>
        </p:txBody>
      </p:sp>
      <p:sp>
        <p:nvSpPr>
          <p:cNvPr id="8" name="Footer Placeholder 7"/>
          <p:cNvSpPr>
            <a:spLocks noGrp="1"/>
          </p:cNvSpPr>
          <p:nvPr>
            <p:ph type="ftr" sz="quarter" idx="11"/>
          </p:nvPr>
        </p:nvSpPr>
        <p:spPr/>
        <p:txBody>
          <a:bodyPr/>
          <a:lstStyle/>
          <a:p>
            <a:r>
              <a:rPr lang="en-US"/>
              <a:t>(c) S. Coates 2012</a:t>
            </a:r>
          </a:p>
        </p:txBody>
      </p:sp>
      <p:sp>
        <p:nvSpPr>
          <p:cNvPr id="9" name="Slide Number Placeholder 8"/>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60703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45459BD-9289-46F6-93BD-E950A76C1651}" type="datetime1">
              <a:rPr lang="en-US" smtClean="0"/>
              <a:t>3/26/2020</a:t>
            </a:fld>
            <a:endParaRPr lang="en-US"/>
          </a:p>
        </p:txBody>
      </p:sp>
      <p:sp>
        <p:nvSpPr>
          <p:cNvPr id="5" name="Footer Placeholder 3"/>
          <p:cNvSpPr>
            <a:spLocks noGrp="1"/>
          </p:cNvSpPr>
          <p:nvPr>
            <p:ph type="ftr" sz="quarter" idx="11"/>
          </p:nvPr>
        </p:nvSpPr>
        <p:spPr/>
        <p:txBody>
          <a:bodyPr/>
          <a:lstStyle/>
          <a:p>
            <a:r>
              <a:rPr lang="en-US"/>
              <a:t>(c) S. Coates 2012</a:t>
            </a:r>
          </a:p>
        </p:txBody>
      </p:sp>
      <p:sp>
        <p:nvSpPr>
          <p:cNvPr id="6" name="Slide Number Placeholder 4"/>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135529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0610921-F65B-4106-AB76-A93A176C3472}" type="datetime1">
              <a:rPr lang="en-US" smtClean="0"/>
              <a:t>3/26/2020</a:t>
            </a:fld>
            <a:endParaRPr lang="en-US"/>
          </a:p>
        </p:txBody>
      </p:sp>
      <p:sp>
        <p:nvSpPr>
          <p:cNvPr id="5" name="Footer Placeholder 2"/>
          <p:cNvSpPr>
            <a:spLocks noGrp="1"/>
          </p:cNvSpPr>
          <p:nvPr>
            <p:ph type="ftr" sz="quarter" idx="11"/>
          </p:nvPr>
        </p:nvSpPr>
        <p:spPr/>
        <p:txBody>
          <a:bodyPr/>
          <a:lstStyle/>
          <a:p>
            <a:r>
              <a:rPr lang="en-US"/>
              <a:t>(c) S. Coates 2012</a:t>
            </a:r>
          </a:p>
        </p:txBody>
      </p:sp>
      <p:sp>
        <p:nvSpPr>
          <p:cNvPr id="6" name="Slide Number Placeholder 3"/>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85038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D97E047-CF2A-49DE-9238-9301BA1E20A4}" type="datetime1">
              <a:rPr lang="en-US" smtClean="0"/>
              <a:t>3/26/2020</a:t>
            </a:fld>
            <a:endParaRPr lang="en-US"/>
          </a:p>
        </p:txBody>
      </p:sp>
      <p:sp>
        <p:nvSpPr>
          <p:cNvPr id="5" name="Footer Placeholder 5"/>
          <p:cNvSpPr>
            <a:spLocks noGrp="1"/>
          </p:cNvSpPr>
          <p:nvPr>
            <p:ph type="ftr" sz="quarter" idx="11"/>
          </p:nvPr>
        </p:nvSpPr>
        <p:spPr/>
        <p:txBody>
          <a:bodyPr/>
          <a:lstStyle/>
          <a:p>
            <a:r>
              <a:rPr lang="en-US"/>
              <a:t>(c) S. Coates 2012</a:t>
            </a:r>
          </a:p>
        </p:txBody>
      </p:sp>
      <p:sp>
        <p:nvSpPr>
          <p:cNvPr id="6" name="Slide Number Placeholder 6"/>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224498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E83E3E-B97A-4EE8-87D2-FEEBAB2120F3}" type="datetime1">
              <a:rPr lang="en-US" smtClean="0"/>
              <a:t>3/26/2020</a:t>
            </a:fld>
            <a:endParaRPr lang="en-US"/>
          </a:p>
        </p:txBody>
      </p:sp>
      <p:sp>
        <p:nvSpPr>
          <p:cNvPr id="6" name="Footer Placeholder 5"/>
          <p:cNvSpPr>
            <a:spLocks noGrp="1"/>
          </p:cNvSpPr>
          <p:nvPr>
            <p:ph type="ftr" sz="quarter" idx="11"/>
          </p:nvPr>
        </p:nvSpPr>
        <p:spPr/>
        <p:txBody>
          <a:bodyPr/>
          <a:lstStyle/>
          <a:p>
            <a:r>
              <a:rPr lang="en-US"/>
              <a:t>(c) S. Coates 2012</a:t>
            </a:r>
          </a:p>
        </p:txBody>
      </p:sp>
      <p:sp>
        <p:nvSpPr>
          <p:cNvPr id="7" name="Slide Number Placeholder 6"/>
          <p:cNvSpPr>
            <a:spLocks noGrp="1"/>
          </p:cNvSpPr>
          <p:nvPr>
            <p:ph type="sldNum" sz="quarter" idx="12"/>
          </p:nvPr>
        </p:nvSpPr>
        <p:spPr/>
        <p:txBody>
          <a:bodyPr/>
          <a:lstStyle/>
          <a:p>
            <a:fld id="{7B9D8117-4367-4677-B72B-AE6D028D6D5F}" type="slidenum">
              <a:rPr lang="en-US" smtClean="0"/>
              <a:pPr/>
              <a:t>‹#›</a:t>
            </a:fld>
            <a:endParaRPr lang="en-US"/>
          </a:p>
        </p:txBody>
      </p:sp>
    </p:spTree>
    <p:extLst>
      <p:ext uri="{BB962C8B-B14F-4D97-AF65-F5344CB8AC3E}">
        <p14:creationId xmlns:p14="http://schemas.microsoft.com/office/powerpoint/2010/main" val="370446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3991C6-6E15-4A19-842C-0773269E2ED1}" type="datetime1">
              <a:rPr lang="en-US" smtClean="0"/>
              <a:t>3/26/2020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(c) S. Coates 2012</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B9D8117-4367-4677-B72B-AE6D028D6D5F}" type="slidenum">
              <a:rPr lang="en-US" smtClean="0"/>
              <a:pPr/>
              <a:t>‹#›</a:t>
            </a:fld>
            <a:endParaRPr lang="en-US"/>
          </a:p>
        </p:txBody>
      </p:sp>
    </p:spTree>
    <p:extLst>
      <p:ext uri="{BB962C8B-B14F-4D97-AF65-F5344CB8AC3E}">
        <p14:creationId xmlns:p14="http://schemas.microsoft.com/office/powerpoint/2010/main" val="13860585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defTabSz="914400"/>
            <a:fld id="{A03991C6-6E15-4A19-842C-0773269E2ED1}" type="datetime1">
              <a:rPr lang="en-US" smtClean="0">
                <a:solidFill>
                  <a:srgbClr val="04617B"/>
                </a:solidFill>
              </a:rPr>
              <a:pPr defTabSz="914400"/>
              <a:t>3/26/2020</a:t>
            </a:fld>
            <a:endParaRPr lang="en-US">
              <a:solidFill>
                <a:srgbClr val="04617B"/>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defTabSz="914400"/>
            <a:r>
              <a:rPr lang="en-US">
                <a:solidFill>
                  <a:srgbClr val="04617B"/>
                </a:solidFill>
              </a:rPr>
              <a:t>(c) S. Coates 2012</a:t>
            </a: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defTabSz="914400"/>
            <a:fld id="{7B9D8117-4367-4677-B72B-AE6D028D6D5F}" type="slidenum">
              <a:rPr lang="en-US" smtClean="0">
                <a:solidFill>
                  <a:srgbClr val="04617B"/>
                </a:solidFill>
              </a:rPr>
              <a:pPr defTabSz="914400"/>
              <a:t>‹#›</a:t>
            </a:fld>
            <a:endParaRPr lang="en-US">
              <a:solidFill>
                <a:srgbClr val="04617B"/>
              </a:solidFill>
            </a:endParaRPr>
          </a:p>
        </p:txBody>
      </p:sp>
    </p:spTree>
    <p:extLst>
      <p:ext uri="{BB962C8B-B14F-4D97-AF65-F5344CB8AC3E}">
        <p14:creationId xmlns:p14="http://schemas.microsoft.com/office/powerpoint/2010/main" val="36551438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2012books.lardbucket.org/books/principles-of-general-chemistry-v1.0/s08-reactions-in-aqueous-solution.html"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bin"/><Relationship Id="rId1" Type="http://schemas.openxmlformats.org/officeDocument/2006/relationships/slideLayout" Target="../slideLayouts/slideLayout2.xml"/><Relationship Id="rId4" Type="http://schemas.openxmlformats.org/officeDocument/2006/relationships/hyperlink" Target="http://ndsalud.blogspot.com/2011/01/deja-la-sal-en-el-salero.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cocinasegura.com/2015/06/intoleracias-alimentarias-fructosemia-y.html"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Snack" TargetMode="External"/><Relationship Id="rId3" Type="http://schemas.openxmlformats.org/officeDocument/2006/relationships/diagramLayout" Target="../diagrams/layout2.xml"/><Relationship Id="rId7" Type="http://schemas.openxmlformats.org/officeDocument/2006/relationships/image" Target="../media/image1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hyperlink" Target="http://www.thunderboltkids.co.za/Grade6/02-matter-and-materials/chapter2.html" TargetMode="External"/><Relationship Id="rId4" Type="http://schemas.openxmlformats.org/officeDocument/2006/relationships/diagramQuickStyle" Target="../diagrams/quickStyle2.xml"/><Relationship Id="rId9"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3.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3.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3.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3.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4.xml"/><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3.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5.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openclipart.org/detail/38857/water-droplet-by-mbala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ublicdomainpictures.net/view-image.php?picture=medaglia&amp;image=2279" TargetMode="Externa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3962400" y="1095845"/>
            <a:ext cx="4696438" cy="2546840"/>
          </a:xfrm>
          <a:ln w="57150">
            <a:solidFill>
              <a:srgbClr val="C00000"/>
            </a:solidFill>
          </a:ln>
        </p:spPr>
        <p:style>
          <a:lnRef idx="2">
            <a:schemeClr val="accent2"/>
          </a:lnRef>
          <a:fillRef idx="1">
            <a:schemeClr val="lt1"/>
          </a:fillRef>
          <a:effectRef idx="0">
            <a:schemeClr val="accent2"/>
          </a:effectRef>
          <a:fontRef idx="minor">
            <a:schemeClr val="dk1"/>
          </a:fontRef>
        </p:style>
        <p:txBody>
          <a:bodyPr>
            <a:normAutofit/>
          </a:bodyPr>
          <a:lstStyle/>
          <a:p>
            <a:pPr algn="ctr">
              <a:lnSpc>
                <a:spcPct val="90000"/>
              </a:lnSpc>
            </a:pPr>
            <a:r>
              <a:rPr lang="en-US" sz="5600" b="1" dirty="0">
                <a:effectLst>
                  <a:outerShdw blurRad="38100" dist="38100" dir="2700000" algn="tl">
                    <a:srgbClr val="000000">
                      <a:alpha val="43137"/>
                    </a:srgbClr>
                  </a:outerShdw>
                </a:effectLst>
                <a:latin typeface="+mj-lt"/>
              </a:rPr>
              <a:t>Introduction to Chemical Reactions</a:t>
            </a:r>
          </a:p>
        </p:txBody>
      </p:sp>
      <p:sp>
        <p:nvSpPr>
          <p:cNvPr id="10" name="Subtitle 9"/>
          <p:cNvSpPr>
            <a:spLocks noGrp="1"/>
          </p:cNvSpPr>
          <p:nvPr>
            <p:ph type="subTitle" idx="1"/>
          </p:nvPr>
        </p:nvSpPr>
        <p:spPr>
          <a:xfrm>
            <a:off x="3757919" y="4495800"/>
            <a:ext cx="5105400" cy="1713197"/>
          </a:xfrm>
        </p:spPr>
        <p:txBody>
          <a:bodyPr>
            <a:noAutofit/>
          </a:bodyPr>
          <a:lstStyle/>
          <a:p>
            <a:r>
              <a:rPr lang="en-US" altLang="en-US" sz="3200" b="1" dirty="0">
                <a:ln w="0"/>
                <a:effectLst>
                  <a:outerShdw blurRad="38100" dist="19050" dir="2700000" algn="tl" rotWithShape="0">
                    <a:schemeClr val="dk1">
                      <a:alpha val="40000"/>
                    </a:schemeClr>
                  </a:outerShdw>
                </a:effectLst>
              </a:rPr>
              <a:t>Atoms, Molecules, Elements, Compounds, and Mixtures</a:t>
            </a:r>
            <a:br>
              <a:rPr lang="en-US" altLang="en-US" sz="2400" b="1" dirty="0">
                <a:ln w="0"/>
                <a:effectLst>
                  <a:outerShdw blurRad="38100" dist="19050" dir="2700000" algn="tl" rotWithShape="0">
                    <a:schemeClr val="dk1">
                      <a:alpha val="40000"/>
                    </a:schemeClr>
                  </a:outerShdw>
                </a:effectLst>
              </a:rPr>
            </a:br>
            <a:endParaRPr lang="en-US" sz="2400" b="1" dirty="0"/>
          </a:p>
        </p:txBody>
      </p:sp>
      <p:pic>
        <p:nvPicPr>
          <p:cNvPr id="13" name="Picture 12">
            <a:extLst>
              <a:ext uri="{FF2B5EF4-FFF2-40B4-BE49-F238E27FC236}">
                <a16:creationId xmlns:a16="http://schemas.microsoft.com/office/drawing/2014/main" id="{8D72FE35-305B-4369-9026-5AE19288BBA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583" r="17227"/>
          <a:stretch/>
        </p:blipFill>
        <p:spPr>
          <a:xfrm>
            <a:off x="20" y="10"/>
            <a:ext cx="3475990" cy="68579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4EC94-362D-49DF-B811-CB739CAAAA4E}"/>
              </a:ext>
            </a:extLst>
          </p:cNvPr>
          <p:cNvSpPr>
            <a:spLocks noGrp="1"/>
          </p:cNvSpPr>
          <p:nvPr>
            <p:ph idx="1"/>
          </p:nvPr>
        </p:nvSpPr>
        <p:spPr>
          <a:xfrm>
            <a:off x="228600" y="381000"/>
            <a:ext cx="8001000" cy="6324600"/>
          </a:xfrm>
        </p:spPr>
        <p:txBody>
          <a:bodyPr>
            <a:normAutofit/>
          </a:bodyPr>
          <a:lstStyle/>
          <a:p>
            <a:pPr marL="0" indent="0">
              <a:buNone/>
            </a:pPr>
            <a:r>
              <a:rPr lang="en-US" altLang="en-US" sz="3600" b="1" dirty="0">
                <a:latin typeface="Calibri" panose="020F0502020204030204" pitchFamily="34" charset="0"/>
              </a:rPr>
              <a:t>An amazing thing about compounds is that when you combine the different types of atoms/elements, you often get a compound with properties that are very different from the properties of the atoms that made it.</a:t>
            </a:r>
          </a:p>
          <a:p>
            <a:pPr marL="0" indent="0">
              <a:buNone/>
            </a:pPr>
            <a:endParaRPr lang="en-US" altLang="en-US" sz="3600" b="1" dirty="0">
              <a:latin typeface="Calibri" panose="020F0502020204030204" pitchFamily="34" charset="0"/>
            </a:endParaRPr>
          </a:p>
          <a:p>
            <a:pPr marL="0" indent="0">
              <a:buNone/>
            </a:pPr>
            <a:r>
              <a:rPr lang="en-US" altLang="en-US" sz="2800" b="1" dirty="0">
                <a:latin typeface="Calibri" panose="020F0502020204030204" pitchFamily="34" charset="0"/>
              </a:rPr>
              <a:t>For example Sodium Chloride (NaCl) is a common compound made up of two different types of atoms.</a:t>
            </a:r>
          </a:p>
          <a:p>
            <a:endParaRPr lang="en-US" sz="2800" b="1" dirty="0"/>
          </a:p>
          <a:p>
            <a:endParaRPr lang="en-US" altLang="en-US" sz="2800" dirty="0">
              <a:latin typeface="Calibri" panose="020F0502020204030204" pitchFamily="34" charset="0"/>
            </a:endParaRPr>
          </a:p>
          <a:p>
            <a:endParaRPr lang="en-US" dirty="0"/>
          </a:p>
        </p:txBody>
      </p:sp>
      <p:grpSp>
        <p:nvGrpSpPr>
          <p:cNvPr id="5" name="Group 24">
            <a:extLst>
              <a:ext uri="{FF2B5EF4-FFF2-40B4-BE49-F238E27FC236}">
                <a16:creationId xmlns:a16="http://schemas.microsoft.com/office/drawing/2014/main" id="{40C0A72A-8C62-41F3-B2D8-BA833CCA4A49}"/>
              </a:ext>
            </a:extLst>
          </p:cNvPr>
          <p:cNvGrpSpPr>
            <a:grpSpLocks/>
          </p:cNvGrpSpPr>
          <p:nvPr/>
        </p:nvGrpSpPr>
        <p:grpSpPr bwMode="auto">
          <a:xfrm>
            <a:off x="4859299" y="5497781"/>
            <a:ext cx="1143000" cy="1042967"/>
            <a:chOff x="3124200" y="2743200"/>
            <a:chExt cx="914400" cy="914400"/>
          </a:xfrm>
        </p:grpSpPr>
        <p:sp>
          <p:nvSpPr>
            <p:cNvPr id="6" name="Oval 5">
              <a:extLst>
                <a:ext uri="{FF2B5EF4-FFF2-40B4-BE49-F238E27FC236}">
                  <a16:creationId xmlns:a16="http://schemas.microsoft.com/office/drawing/2014/main" id="{F0F6C2CA-80D3-4874-A4F0-75D028AAD1FB}"/>
                </a:ext>
              </a:extLst>
            </p:cNvPr>
            <p:cNvSpPr>
              <a:spLocks noChangeArrowheads="1"/>
            </p:cNvSpPr>
            <p:nvPr/>
          </p:nvSpPr>
          <p:spPr bwMode="auto">
            <a:xfrm>
              <a:off x="3124200" y="2743200"/>
              <a:ext cx="914400" cy="914400"/>
            </a:xfrm>
            <a:prstGeom prst="ellipse">
              <a:avLst/>
            </a:prstGeom>
            <a:solidFill>
              <a:srgbClr val="008000"/>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7" name="TextBox 6">
              <a:extLst>
                <a:ext uri="{FF2B5EF4-FFF2-40B4-BE49-F238E27FC236}">
                  <a16:creationId xmlns:a16="http://schemas.microsoft.com/office/drawing/2014/main" id="{F3DC0DE5-88BB-4FFC-90DF-CF876C38C37F}"/>
                </a:ext>
              </a:extLst>
            </p:cNvPr>
            <p:cNvSpPr txBox="1"/>
            <p:nvPr/>
          </p:nvSpPr>
          <p:spPr>
            <a:xfrm>
              <a:off x="3124200" y="2971800"/>
              <a:ext cx="685800" cy="492443"/>
            </a:xfrm>
            <a:prstGeom prst="rect">
              <a:avLst/>
            </a:prstGeom>
            <a:noFill/>
          </p:spPr>
          <p:txBody>
            <a:bodyPr>
              <a:spAutoFit/>
            </a:bodyPr>
            <a:lstStyle/>
            <a:p>
              <a:pPr algn="ctr">
                <a:defRPr/>
              </a:pPr>
              <a:r>
                <a:rPr lang="en-US" sz="2600" b="1" dirty="0">
                  <a:ln>
                    <a:solidFill>
                      <a:srgbClr val="000000"/>
                    </a:solidFill>
                  </a:ln>
                  <a:solidFill>
                    <a:srgbClr val="FFFFFF"/>
                  </a:solidFill>
                  <a:latin typeface="Arial" pitchFamily="-111" charset="0"/>
                  <a:ea typeface="ＭＳ Ｐゴシック" pitchFamily="-111" charset="-128"/>
                  <a:cs typeface="ＭＳ Ｐゴシック" pitchFamily="-111" charset="-128"/>
                </a:rPr>
                <a:t>Na</a:t>
              </a:r>
            </a:p>
          </p:txBody>
        </p:sp>
      </p:grpSp>
      <p:grpSp>
        <p:nvGrpSpPr>
          <p:cNvPr id="8" name="Group 26">
            <a:extLst>
              <a:ext uri="{FF2B5EF4-FFF2-40B4-BE49-F238E27FC236}">
                <a16:creationId xmlns:a16="http://schemas.microsoft.com/office/drawing/2014/main" id="{93CE2982-EDD5-41C3-A18E-403D85FC2D35}"/>
              </a:ext>
            </a:extLst>
          </p:cNvPr>
          <p:cNvGrpSpPr>
            <a:grpSpLocks/>
          </p:cNvGrpSpPr>
          <p:nvPr/>
        </p:nvGrpSpPr>
        <p:grpSpPr bwMode="auto">
          <a:xfrm>
            <a:off x="5716549" y="5517880"/>
            <a:ext cx="1143000" cy="1042967"/>
            <a:chOff x="3654386" y="2788644"/>
            <a:chExt cx="914400" cy="914400"/>
          </a:xfrm>
        </p:grpSpPr>
        <p:sp>
          <p:nvSpPr>
            <p:cNvPr id="9" name="Oval 8">
              <a:extLst>
                <a:ext uri="{FF2B5EF4-FFF2-40B4-BE49-F238E27FC236}">
                  <a16:creationId xmlns:a16="http://schemas.microsoft.com/office/drawing/2014/main" id="{3EB28FE6-8060-4B83-9687-55AD9F721021}"/>
                </a:ext>
              </a:extLst>
            </p:cNvPr>
            <p:cNvSpPr>
              <a:spLocks noChangeArrowheads="1"/>
            </p:cNvSpPr>
            <p:nvPr/>
          </p:nvSpPr>
          <p:spPr bwMode="auto">
            <a:xfrm>
              <a:off x="3654386" y="2788644"/>
              <a:ext cx="914400" cy="914400"/>
            </a:xfrm>
            <a:prstGeom prst="ellipse">
              <a:avLst/>
            </a:prstGeom>
            <a:solidFill>
              <a:srgbClr val="0000FF"/>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0" name="TextBox 9">
              <a:extLst>
                <a:ext uri="{FF2B5EF4-FFF2-40B4-BE49-F238E27FC236}">
                  <a16:creationId xmlns:a16="http://schemas.microsoft.com/office/drawing/2014/main" id="{48EBDF65-13C0-490B-AE9C-C06A2B550734}"/>
                </a:ext>
              </a:extLst>
            </p:cNvPr>
            <p:cNvSpPr txBox="1"/>
            <p:nvPr/>
          </p:nvSpPr>
          <p:spPr>
            <a:xfrm>
              <a:off x="3768686" y="2999622"/>
              <a:ext cx="685800" cy="492443"/>
            </a:xfrm>
            <a:prstGeom prst="rect">
              <a:avLst/>
            </a:prstGeom>
            <a:noFill/>
          </p:spPr>
          <p:txBody>
            <a:bodyPr>
              <a:spAutoFit/>
            </a:bodyPr>
            <a:lstStyle/>
            <a:p>
              <a:pPr algn="ctr">
                <a:defRPr/>
              </a:pPr>
              <a:r>
                <a:rPr lang="en-US" sz="2600" b="1" dirty="0" err="1">
                  <a:ln>
                    <a:solidFill>
                      <a:srgbClr val="000000"/>
                    </a:solidFill>
                  </a:ln>
                  <a:solidFill>
                    <a:srgbClr val="FFFFFF"/>
                  </a:solidFill>
                  <a:latin typeface="Arial" pitchFamily="-111" charset="0"/>
                  <a:ea typeface="ＭＳ Ｐゴシック" pitchFamily="-111" charset="-128"/>
                  <a:cs typeface="ＭＳ Ｐゴシック" pitchFamily="-111" charset="-128"/>
                </a:rPr>
                <a:t>Cl</a:t>
              </a:r>
              <a:endParaRPr lang="en-US" sz="2600" b="1" dirty="0">
                <a:ln>
                  <a:solidFill>
                    <a:srgbClr val="000000"/>
                  </a:solidFill>
                </a:ln>
                <a:solidFill>
                  <a:srgbClr val="FFFFFF"/>
                </a:solidFill>
                <a:latin typeface="Arial" pitchFamily="-111" charset="0"/>
                <a:ea typeface="ＭＳ Ｐゴシック" pitchFamily="-111" charset="-128"/>
                <a:cs typeface="ＭＳ Ｐゴシック" pitchFamily="-111" charset="-128"/>
              </a:endParaRPr>
            </a:p>
          </p:txBody>
        </p:sp>
      </p:grpSp>
    </p:spTree>
    <p:extLst>
      <p:ext uri="{BB962C8B-B14F-4D97-AF65-F5344CB8AC3E}">
        <p14:creationId xmlns:p14="http://schemas.microsoft.com/office/powerpoint/2010/main" val="383036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DF4C5-54A4-433A-BA77-BE1AE295F3C0}"/>
              </a:ext>
            </a:extLst>
          </p:cNvPr>
          <p:cNvSpPr>
            <a:spLocks noGrp="1"/>
          </p:cNvSpPr>
          <p:nvPr>
            <p:ph idx="1"/>
          </p:nvPr>
        </p:nvSpPr>
        <p:spPr>
          <a:xfrm>
            <a:off x="381000" y="304706"/>
            <a:ext cx="7315200" cy="6151030"/>
          </a:xfrm>
        </p:spPr>
        <p:txBody>
          <a:bodyPr>
            <a:normAutofit lnSpcReduction="10000"/>
          </a:bodyPr>
          <a:lstStyle/>
          <a:p>
            <a:pPr marL="0" indent="0">
              <a:buNone/>
            </a:pPr>
            <a:r>
              <a:rPr lang="en-US" altLang="en-US" sz="3000" b="1" dirty="0">
                <a:latin typeface="Calibri" panose="020F0502020204030204" pitchFamily="34" charset="0"/>
              </a:rPr>
              <a:t>Sodium (Na) is a metal that is poisonous. </a:t>
            </a:r>
          </a:p>
          <a:p>
            <a:pPr marL="0" indent="0">
              <a:buNone/>
            </a:pPr>
            <a:endParaRPr lang="en-US" altLang="en-US" sz="2800" b="1" dirty="0">
              <a:latin typeface="Calibri" panose="020F0502020204030204" pitchFamily="34" charset="0"/>
            </a:endParaRPr>
          </a:p>
          <a:p>
            <a:pPr marL="0" indent="0">
              <a:buNone/>
            </a:pPr>
            <a:r>
              <a:rPr lang="en-US" altLang="en-US" sz="2800" b="1" dirty="0">
                <a:latin typeface="Calibri" panose="020F0502020204030204" pitchFamily="34" charset="0"/>
              </a:rPr>
              <a:t>Chlorine (Cl) is the white chemical that many people use to clean their swimming pools.  In larger doses, it is also poisonous. </a:t>
            </a:r>
          </a:p>
          <a:p>
            <a:pPr marL="0" indent="0">
              <a:buNone/>
            </a:pPr>
            <a:endParaRPr lang="en-US" altLang="en-US" sz="2800" dirty="0">
              <a:latin typeface="Calibri" panose="020F0502020204030204" pitchFamily="34" charset="0"/>
            </a:endParaRPr>
          </a:p>
          <a:p>
            <a:pPr marL="0" indent="0">
              <a:buNone/>
            </a:pPr>
            <a:r>
              <a:rPr lang="en-US" altLang="en-US" sz="2800" b="1" dirty="0">
                <a:latin typeface="Calibri" panose="020F0502020204030204" pitchFamily="34" charset="0"/>
              </a:rPr>
              <a:t>When you bond together these two atoms which are poisonous, what do you get?</a:t>
            </a:r>
          </a:p>
          <a:p>
            <a:pPr marL="0" indent="0">
              <a:buNone/>
            </a:pPr>
            <a:endParaRPr lang="en-US" altLang="en-US" sz="2800" dirty="0">
              <a:latin typeface="Calibri" panose="020F0502020204030204" pitchFamily="34" charset="0"/>
            </a:endParaRPr>
          </a:p>
          <a:p>
            <a:pPr marL="0" indent="0">
              <a:lnSpc>
                <a:spcPct val="110000"/>
              </a:lnSpc>
              <a:spcBef>
                <a:spcPts val="0"/>
              </a:spcBef>
              <a:buNone/>
            </a:pPr>
            <a:r>
              <a:rPr lang="en-US" altLang="en-US" sz="2800" b="1" dirty="0">
                <a:effectLst>
                  <a:outerShdw blurRad="38100" dist="38100" dir="2700000" algn="tl">
                    <a:srgbClr val="000000">
                      <a:alpha val="43137"/>
                    </a:srgbClr>
                  </a:outerShdw>
                </a:effectLst>
                <a:latin typeface="Calibri" panose="020F0502020204030204" pitchFamily="34" charset="0"/>
              </a:rPr>
              <a:t>Can you imagine eating </a:t>
            </a:r>
          </a:p>
          <a:p>
            <a:pPr marL="0" indent="0">
              <a:lnSpc>
                <a:spcPct val="110000"/>
              </a:lnSpc>
              <a:spcBef>
                <a:spcPts val="0"/>
              </a:spcBef>
              <a:buNone/>
            </a:pPr>
            <a:r>
              <a:rPr lang="en-US" altLang="en-US" sz="2800" b="1" dirty="0">
                <a:effectLst>
                  <a:outerShdw blurRad="38100" dist="38100" dir="2700000" algn="tl">
                    <a:srgbClr val="000000">
                      <a:alpha val="43137"/>
                    </a:srgbClr>
                  </a:outerShdw>
                </a:effectLst>
                <a:latin typeface="Calibri" panose="020F0502020204030204" pitchFamily="34" charset="0"/>
              </a:rPr>
              <a:t>French fries without this </a:t>
            </a:r>
          </a:p>
          <a:p>
            <a:pPr marL="0" indent="0">
              <a:lnSpc>
                <a:spcPct val="110000"/>
              </a:lnSpc>
              <a:spcBef>
                <a:spcPts val="0"/>
              </a:spcBef>
              <a:buNone/>
            </a:pPr>
            <a:r>
              <a:rPr lang="en-US" altLang="en-US" sz="2800" b="1" dirty="0">
                <a:effectLst>
                  <a:outerShdw blurRad="38100" dist="38100" dir="2700000" algn="tl">
                    <a:srgbClr val="000000">
                      <a:alpha val="43137"/>
                    </a:srgbClr>
                  </a:outerShdw>
                </a:effectLst>
                <a:latin typeface="Calibri" panose="020F0502020204030204" pitchFamily="34" charset="0"/>
              </a:rPr>
              <a:t>beautiful bonding of two </a:t>
            </a:r>
          </a:p>
          <a:p>
            <a:pPr marL="0" indent="0">
              <a:lnSpc>
                <a:spcPct val="110000"/>
              </a:lnSpc>
              <a:spcBef>
                <a:spcPts val="0"/>
              </a:spcBef>
              <a:buNone/>
            </a:pPr>
            <a:r>
              <a:rPr lang="en-US" altLang="en-US" sz="2800" b="1" dirty="0">
                <a:effectLst>
                  <a:outerShdw blurRad="38100" dist="38100" dir="2700000" algn="tl">
                    <a:srgbClr val="000000">
                      <a:alpha val="43137"/>
                    </a:srgbClr>
                  </a:outerShdw>
                </a:effectLst>
                <a:latin typeface="Calibri" panose="020F0502020204030204" pitchFamily="34" charset="0"/>
              </a:rPr>
              <a:t>poisonous elements?</a:t>
            </a:r>
          </a:p>
          <a:p>
            <a:pPr marL="0" indent="0">
              <a:buNone/>
            </a:pPr>
            <a:endParaRPr lang="en-US" altLang="en-US" sz="2800" dirty="0">
              <a:latin typeface="Calibri" panose="020F0502020204030204" pitchFamily="34" charset="0"/>
            </a:endParaRPr>
          </a:p>
          <a:p>
            <a:pPr marL="0" indent="0">
              <a:buNone/>
            </a:pPr>
            <a:endParaRPr lang="en-US" altLang="en-US" sz="2800" dirty="0">
              <a:latin typeface="Calibri" panose="020F0502020204030204" pitchFamily="34" charset="0"/>
            </a:endParaRPr>
          </a:p>
          <a:p>
            <a:pPr marL="0" indent="0">
              <a:buNone/>
            </a:pPr>
            <a:endParaRPr lang="en-US" altLang="en-US" sz="2800" dirty="0">
              <a:latin typeface="Calibri" panose="020F0502020204030204" pitchFamily="34" charset="0"/>
            </a:endParaRPr>
          </a:p>
          <a:p>
            <a:endParaRPr lang="en-US" dirty="0"/>
          </a:p>
        </p:txBody>
      </p:sp>
      <p:grpSp>
        <p:nvGrpSpPr>
          <p:cNvPr id="5" name="Group 24">
            <a:extLst>
              <a:ext uri="{FF2B5EF4-FFF2-40B4-BE49-F238E27FC236}">
                <a16:creationId xmlns:a16="http://schemas.microsoft.com/office/drawing/2014/main" id="{79F9110C-992C-45F1-8925-4EB108A9C331}"/>
              </a:ext>
            </a:extLst>
          </p:cNvPr>
          <p:cNvGrpSpPr>
            <a:grpSpLocks/>
          </p:cNvGrpSpPr>
          <p:nvPr/>
        </p:nvGrpSpPr>
        <p:grpSpPr bwMode="auto">
          <a:xfrm>
            <a:off x="7287637" y="122762"/>
            <a:ext cx="875534" cy="838294"/>
            <a:chOff x="3124200" y="2743200"/>
            <a:chExt cx="914400" cy="914400"/>
          </a:xfrm>
        </p:grpSpPr>
        <p:sp>
          <p:nvSpPr>
            <p:cNvPr id="6" name="Oval 5">
              <a:extLst>
                <a:ext uri="{FF2B5EF4-FFF2-40B4-BE49-F238E27FC236}">
                  <a16:creationId xmlns:a16="http://schemas.microsoft.com/office/drawing/2014/main" id="{F414DE50-D658-4285-8E75-4E63D6BB05AB}"/>
                </a:ext>
              </a:extLst>
            </p:cNvPr>
            <p:cNvSpPr>
              <a:spLocks noChangeArrowheads="1"/>
            </p:cNvSpPr>
            <p:nvPr/>
          </p:nvSpPr>
          <p:spPr bwMode="auto">
            <a:xfrm>
              <a:off x="3124200" y="2743200"/>
              <a:ext cx="914400" cy="914400"/>
            </a:xfrm>
            <a:prstGeom prst="ellipse">
              <a:avLst/>
            </a:prstGeom>
            <a:solidFill>
              <a:srgbClr val="008000"/>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7" name="TextBox 6">
              <a:extLst>
                <a:ext uri="{FF2B5EF4-FFF2-40B4-BE49-F238E27FC236}">
                  <a16:creationId xmlns:a16="http://schemas.microsoft.com/office/drawing/2014/main" id="{201CC79B-171F-4D26-80ED-403B117998E2}"/>
                </a:ext>
              </a:extLst>
            </p:cNvPr>
            <p:cNvSpPr txBox="1"/>
            <p:nvPr/>
          </p:nvSpPr>
          <p:spPr>
            <a:xfrm>
              <a:off x="3238500" y="2970041"/>
              <a:ext cx="685800" cy="492443"/>
            </a:xfrm>
            <a:prstGeom prst="rect">
              <a:avLst/>
            </a:prstGeom>
            <a:noFill/>
          </p:spPr>
          <p:txBody>
            <a:bodyPr>
              <a:spAutoFit/>
            </a:bodyPr>
            <a:lstStyle/>
            <a:p>
              <a:pPr algn="ctr">
                <a:defRPr/>
              </a:pPr>
              <a:r>
                <a:rPr lang="en-US" sz="2600" b="1" dirty="0">
                  <a:ln>
                    <a:solidFill>
                      <a:srgbClr val="000000"/>
                    </a:solidFill>
                  </a:ln>
                  <a:solidFill>
                    <a:srgbClr val="FFFFFF"/>
                  </a:solidFill>
                  <a:latin typeface="Arial" pitchFamily="-111" charset="0"/>
                  <a:ea typeface="ＭＳ Ｐゴシック" pitchFamily="-111" charset="-128"/>
                  <a:cs typeface="ＭＳ Ｐゴシック" pitchFamily="-111" charset="-128"/>
                </a:rPr>
                <a:t>Na</a:t>
              </a:r>
            </a:p>
          </p:txBody>
        </p:sp>
      </p:grpSp>
      <p:grpSp>
        <p:nvGrpSpPr>
          <p:cNvPr id="2" name="Group 1"/>
          <p:cNvGrpSpPr/>
          <p:nvPr/>
        </p:nvGrpSpPr>
        <p:grpSpPr>
          <a:xfrm>
            <a:off x="7287637" y="1274714"/>
            <a:ext cx="922589" cy="914400"/>
            <a:chOff x="6773611" y="2133599"/>
            <a:chExt cx="964499" cy="914400"/>
          </a:xfrm>
        </p:grpSpPr>
        <p:sp>
          <p:nvSpPr>
            <p:cNvPr id="8" name="Oval 7">
              <a:extLst>
                <a:ext uri="{FF2B5EF4-FFF2-40B4-BE49-F238E27FC236}">
                  <a16:creationId xmlns:a16="http://schemas.microsoft.com/office/drawing/2014/main" id="{5C07E29C-97BA-4274-AE85-2F8207B44F08}"/>
                </a:ext>
              </a:extLst>
            </p:cNvPr>
            <p:cNvSpPr>
              <a:spLocks noChangeArrowheads="1"/>
            </p:cNvSpPr>
            <p:nvPr/>
          </p:nvSpPr>
          <p:spPr bwMode="auto">
            <a:xfrm>
              <a:off x="6773611" y="2133599"/>
              <a:ext cx="964499" cy="914400"/>
            </a:xfrm>
            <a:prstGeom prst="ellipse">
              <a:avLst/>
            </a:prstGeom>
            <a:solidFill>
              <a:srgbClr val="0000FF"/>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9" name="TextBox 8">
              <a:extLst>
                <a:ext uri="{FF2B5EF4-FFF2-40B4-BE49-F238E27FC236}">
                  <a16:creationId xmlns:a16="http://schemas.microsoft.com/office/drawing/2014/main" id="{5810D4D9-0B63-4D36-B1C6-C3D0B6B50C9A}"/>
                </a:ext>
              </a:extLst>
            </p:cNvPr>
            <p:cNvSpPr txBox="1"/>
            <p:nvPr/>
          </p:nvSpPr>
          <p:spPr bwMode="auto">
            <a:xfrm>
              <a:off x="6920734" y="2344577"/>
              <a:ext cx="685800" cy="492443"/>
            </a:xfrm>
            <a:prstGeom prst="rect">
              <a:avLst/>
            </a:prstGeom>
            <a:noFill/>
          </p:spPr>
          <p:txBody>
            <a:bodyPr>
              <a:spAutoFit/>
            </a:bodyPr>
            <a:lstStyle/>
            <a:p>
              <a:pPr algn="ctr">
                <a:defRPr/>
              </a:pPr>
              <a:r>
                <a:rPr lang="en-US" sz="2600" b="1" dirty="0" err="1">
                  <a:ln>
                    <a:solidFill>
                      <a:srgbClr val="000000"/>
                    </a:solidFill>
                  </a:ln>
                  <a:solidFill>
                    <a:srgbClr val="FFFFFF"/>
                  </a:solidFill>
                  <a:latin typeface="Arial" pitchFamily="-111" charset="0"/>
                  <a:ea typeface="ＭＳ Ｐゴシック" pitchFamily="-111" charset="-128"/>
                  <a:cs typeface="ＭＳ Ｐゴシック" pitchFamily="-111" charset="-128"/>
                </a:rPr>
                <a:t>Cl</a:t>
              </a:r>
              <a:endParaRPr lang="en-US" sz="2600" b="1" dirty="0">
                <a:ln>
                  <a:solidFill>
                    <a:srgbClr val="000000"/>
                  </a:solidFill>
                </a:ln>
                <a:solidFill>
                  <a:srgbClr val="FFFFFF"/>
                </a:solidFill>
                <a:latin typeface="Arial" pitchFamily="-111" charset="0"/>
                <a:ea typeface="ＭＳ Ｐゴシック" pitchFamily="-111" charset="-128"/>
                <a:cs typeface="ＭＳ Ｐゴシック" pitchFamily="-111" charset="-128"/>
              </a:endParaRPr>
            </a:p>
          </p:txBody>
        </p:sp>
      </p:grpSp>
      <p:grpSp>
        <p:nvGrpSpPr>
          <p:cNvPr id="10" name="Group 9"/>
          <p:cNvGrpSpPr/>
          <p:nvPr/>
        </p:nvGrpSpPr>
        <p:grpSpPr>
          <a:xfrm>
            <a:off x="6868980" y="3631871"/>
            <a:ext cx="2133600" cy="3031826"/>
            <a:chOff x="6851054" y="3581400"/>
            <a:chExt cx="2133600" cy="3031826"/>
          </a:xfrm>
        </p:grpSpPr>
        <p:pic>
          <p:nvPicPr>
            <p:cNvPr id="17" name="Picture 16">
              <a:extLst>
                <a:ext uri="{FF2B5EF4-FFF2-40B4-BE49-F238E27FC236}">
                  <a16:creationId xmlns:a16="http://schemas.microsoft.com/office/drawing/2014/main" id="{BB266290-F6B8-4BDF-A85D-DCE0B28DC2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4076" y="3581400"/>
              <a:ext cx="1343828" cy="2438400"/>
            </a:xfrm>
            <a:prstGeom prst="rect">
              <a:avLst/>
            </a:prstGeom>
            <a:solidFill>
              <a:schemeClr val="tx1"/>
            </a:solidFill>
            <a:ln>
              <a:solidFill>
                <a:srgbClr val="FF0000"/>
              </a:solidFill>
            </a:ln>
            <a:effectLst>
              <a:softEdge rad="0"/>
            </a:effectLst>
          </p:spPr>
        </p:pic>
        <p:sp>
          <p:nvSpPr>
            <p:cNvPr id="4" name="TextBox 3"/>
            <p:cNvSpPr txBox="1"/>
            <p:nvPr/>
          </p:nvSpPr>
          <p:spPr>
            <a:xfrm>
              <a:off x="6851054" y="6090006"/>
              <a:ext cx="2133600" cy="523220"/>
            </a:xfrm>
            <a:prstGeom prst="rect">
              <a:avLst/>
            </a:prstGeom>
            <a:noFill/>
          </p:spPr>
          <p:txBody>
            <a:bodyPr wrap="square" rtlCol="0">
              <a:spAutoFit/>
            </a:bodyPr>
            <a:lstStyle/>
            <a:p>
              <a:r>
                <a:rPr lang="en-US" sz="2800" b="1" dirty="0"/>
                <a:t>Table salt!</a:t>
              </a:r>
            </a:p>
          </p:txBody>
        </p:sp>
      </p:grpSp>
    </p:spTree>
    <p:extLst>
      <p:ext uri="{BB962C8B-B14F-4D97-AF65-F5344CB8AC3E}">
        <p14:creationId xmlns:p14="http://schemas.microsoft.com/office/powerpoint/2010/main" val="107671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
                                        </p:tgtEl>
                                      </p:cMediaNode>
                                    </p:audio>
                                  </p:sub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hat does sodium look l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87820"/>
            <a:ext cx="4029536" cy="402953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780222" y="287820"/>
            <a:ext cx="3906577" cy="4031873"/>
            <a:chOff x="4780223" y="1352676"/>
            <a:chExt cx="3600028" cy="3683570"/>
          </a:xfrm>
        </p:grpSpPr>
        <p:pic>
          <p:nvPicPr>
            <p:cNvPr id="2" name="Picture 1"/>
            <p:cNvPicPr>
              <a:picLocks noChangeAspect="1"/>
            </p:cNvPicPr>
            <p:nvPr/>
          </p:nvPicPr>
          <p:blipFill>
            <a:blip r:embed="rId4"/>
            <a:stretch>
              <a:fillRect/>
            </a:stretch>
          </p:blipFill>
          <p:spPr>
            <a:xfrm>
              <a:off x="4780223" y="1434959"/>
              <a:ext cx="3600028" cy="3600028"/>
            </a:xfrm>
            <a:prstGeom prst="rect">
              <a:avLst/>
            </a:prstGeom>
          </p:spPr>
        </p:pic>
        <p:sp>
          <p:nvSpPr>
            <p:cNvPr id="3" name="TextBox 2"/>
            <p:cNvSpPr txBox="1"/>
            <p:nvPr/>
          </p:nvSpPr>
          <p:spPr>
            <a:xfrm>
              <a:off x="4780223" y="1352676"/>
              <a:ext cx="3600028" cy="3683570"/>
            </a:xfrm>
            <a:prstGeom prst="rect">
              <a:avLst/>
            </a:prstGeom>
            <a:noFill/>
          </p:spPr>
          <p:txBody>
            <a:bodyPr wrap="square" rtlCol="0">
              <a:spAutoFit/>
            </a:bodyPr>
            <a:lstStyle/>
            <a:p>
              <a:r>
                <a:rPr lang="en-US" sz="4800" dirty="0"/>
                <a:t>Cl		         17</a:t>
              </a:r>
            </a:p>
            <a:p>
              <a:endParaRPr lang="en-US" sz="4800" dirty="0"/>
            </a:p>
            <a:p>
              <a:endParaRPr lang="en-US" sz="4800" dirty="0"/>
            </a:p>
            <a:p>
              <a:endParaRPr lang="en-US" sz="2800" dirty="0"/>
            </a:p>
            <a:p>
              <a:endParaRPr lang="en-US" sz="2800" dirty="0"/>
            </a:p>
            <a:p>
              <a:endParaRPr lang="en-US" sz="2800" dirty="0"/>
            </a:p>
            <a:p>
              <a:r>
                <a:rPr lang="en-US" sz="2800" dirty="0"/>
                <a:t>           </a:t>
              </a:r>
              <a:r>
                <a:rPr lang="en-US" sz="2800" b="1" dirty="0"/>
                <a:t>Chlorine</a:t>
              </a:r>
            </a:p>
          </p:txBody>
        </p:sp>
      </p:grpSp>
      <p:sp>
        <p:nvSpPr>
          <p:cNvPr id="4" name="TextBox 3"/>
          <p:cNvSpPr txBox="1"/>
          <p:nvPr/>
        </p:nvSpPr>
        <p:spPr>
          <a:xfrm>
            <a:off x="4834474" y="4381939"/>
            <a:ext cx="3754177" cy="1477328"/>
          </a:xfrm>
          <a:prstGeom prst="rect">
            <a:avLst/>
          </a:prstGeom>
          <a:noFill/>
        </p:spPr>
        <p:txBody>
          <a:bodyPr wrap="square" rtlCol="0">
            <a:spAutoFit/>
          </a:bodyPr>
          <a:lstStyle/>
          <a:p>
            <a:pPr algn="ctr"/>
            <a:r>
              <a:rPr lang="en-US" sz="2400" b="1" dirty="0"/>
              <a:t>A toxic gas</a:t>
            </a:r>
          </a:p>
          <a:p>
            <a:pPr algn="ctr"/>
            <a:r>
              <a:rPr lang="en-US" sz="2400" b="1" dirty="0"/>
              <a:t>Burns the skin and eyes </a:t>
            </a:r>
          </a:p>
          <a:p>
            <a:pPr algn="ctr"/>
            <a:r>
              <a:rPr lang="en-US" sz="2400" b="1" dirty="0"/>
              <a:t>May be fatal if inhaled</a:t>
            </a:r>
          </a:p>
          <a:p>
            <a:pPr algn="ctr"/>
            <a:endParaRPr lang="en-US" dirty="0"/>
          </a:p>
        </p:txBody>
      </p:sp>
      <p:sp>
        <p:nvSpPr>
          <p:cNvPr id="7" name="TextBox 6"/>
          <p:cNvSpPr txBox="1"/>
          <p:nvPr/>
        </p:nvSpPr>
        <p:spPr>
          <a:xfrm>
            <a:off x="284137" y="4381939"/>
            <a:ext cx="4050200" cy="1477328"/>
          </a:xfrm>
          <a:prstGeom prst="rect">
            <a:avLst/>
          </a:prstGeom>
          <a:noFill/>
        </p:spPr>
        <p:txBody>
          <a:bodyPr wrap="square" rtlCol="0">
            <a:spAutoFit/>
          </a:bodyPr>
          <a:lstStyle/>
          <a:p>
            <a:pPr algn="ctr"/>
            <a:r>
              <a:rPr lang="en-US" sz="2400" b="1" dirty="0"/>
              <a:t>A toxic soft metal</a:t>
            </a:r>
          </a:p>
          <a:p>
            <a:pPr algn="ctr"/>
            <a:r>
              <a:rPr lang="en-US" sz="2400" b="1" dirty="0"/>
              <a:t>Can be cut with a knife</a:t>
            </a:r>
          </a:p>
          <a:p>
            <a:pPr algn="ctr"/>
            <a:r>
              <a:rPr lang="en-US" sz="2400" b="1" dirty="0"/>
              <a:t>Highly reactive with water</a:t>
            </a:r>
          </a:p>
          <a:p>
            <a:pPr algn="ctr"/>
            <a:endParaRPr lang="en-US" dirty="0"/>
          </a:p>
        </p:txBody>
      </p:sp>
      <p:sp>
        <p:nvSpPr>
          <p:cNvPr id="6" name="TextBox 5">
            <a:extLst>
              <a:ext uri="{FF2B5EF4-FFF2-40B4-BE49-F238E27FC236}">
                <a16:creationId xmlns:a16="http://schemas.microsoft.com/office/drawing/2014/main" id="{997416C8-3ACB-43F6-9E5A-DEFD49E57702}"/>
              </a:ext>
            </a:extLst>
          </p:cNvPr>
          <p:cNvSpPr txBox="1"/>
          <p:nvPr/>
        </p:nvSpPr>
        <p:spPr>
          <a:xfrm>
            <a:off x="1066800" y="5921513"/>
            <a:ext cx="6705600" cy="646331"/>
          </a:xfrm>
          <a:prstGeom prst="rect">
            <a:avLst/>
          </a:prstGeom>
          <a:noFill/>
        </p:spPr>
        <p:txBody>
          <a:bodyPr wrap="square" rtlCol="0">
            <a:spAutoFit/>
          </a:bodyPr>
          <a:lstStyle/>
          <a:p>
            <a:pPr algn="ctr"/>
            <a:r>
              <a:rPr lang="en-US" b="1" dirty="0"/>
              <a:t>Video: Reaction of Sodium and Chlorine</a:t>
            </a:r>
          </a:p>
          <a:p>
            <a:pPr algn="ctr"/>
            <a:r>
              <a:rPr lang="en-US" b="1" dirty="0">
                <a:solidFill>
                  <a:srgbClr val="00B0F0"/>
                </a:solidFill>
              </a:rPr>
              <a:t>https://www.youtube.com/watch?v=VBReOjo3ri8</a:t>
            </a:r>
          </a:p>
        </p:txBody>
      </p:sp>
    </p:spTree>
    <p:extLst>
      <p:ext uri="{BB962C8B-B14F-4D97-AF65-F5344CB8AC3E}">
        <p14:creationId xmlns:p14="http://schemas.microsoft.com/office/powerpoint/2010/main" val="24003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2AD378F6-C60A-424F-94F2-3C484EE21137}"/>
              </a:ext>
            </a:extLst>
          </p:cNvPr>
          <p:cNvGraphicFramePr>
            <a:graphicFrameLocks noGrp="1"/>
          </p:cNvGraphicFramePr>
          <p:nvPr>
            <p:ph idx="1"/>
            <p:extLst>
              <p:ext uri="{D42A27DB-BD31-4B8C-83A1-F6EECF244321}">
                <p14:modId xmlns:p14="http://schemas.microsoft.com/office/powerpoint/2010/main" val="432318715"/>
              </p:ext>
            </p:extLst>
          </p:nvPr>
        </p:nvGraphicFramePr>
        <p:xfrm>
          <a:off x="990600" y="1600200"/>
          <a:ext cx="7053264"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47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4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A645D-B365-4201-A84D-DC4C86AC7B74}"/>
              </a:ext>
            </a:extLst>
          </p:cNvPr>
          <p:cNvSpPr/>
          <p:nvPr/>
        </p:nvSpPr>
        <p:spPr>
          <a:xfrm>
            <a:off x="304800" y="188148"/>
            <a:ext cx="7315200" cy="1384995"/>
          </a:xfrm>
          <a:prstGeom prst="rect">
            <a:avLst/>
          </a:prstGeom>
          <a:gradFill>
            <a:gsLst>
              <a:gs pos="24000">
                <a:schemeClr val="bg1">
                  <a:tint val="78000"/>
                  <a:satMod val="220000"/>
                </a:schemeClr>
              </a:gs>
              <a:gs pos="100000">
                <a:schemeClr val="bg2"/>
              </a:gs>
            </a:gsLst>
            <a:path path="circle">
              <a:fillToRect l="50000" t="50000" r="50000" b="50000"/>
            </a:path>
          </a:gradFill>
        </p:spPr>
        <p:txBody>
          <a:bodyPr wrap="square">
            <a:spAutoFit/>
          </a:bodyPr>
          <a:lstStyle/>
          <a:p>
            <a:r>
              <a:rPr lang="en-US" altLang="en-US" sz="2800" b="1" dirty="0"/>
              <a:t>Not everything that contains two or more atoms is a compound. Many of these combined atoms are </a:t>
            </a:r>
            <a:r>
              <a:rPr lang="en-US" altLang="en-US" sz="2800" b="1" u="sng" dirty="0">
                <a:effectLst>
                  <a:outerShdw blurRad="38100" dist="38100" dir="2700000" algn="tl">
                    <a:srgbClr val="000000">
                      <a:alpha val="43137"/>
                    </a:srgbClr>
                  </a:outerShdw>
                </a:effectLst>
              </a:rPr>
              <a:t>mixtures</a:t>
            </a:r>
            <a:r>
              <a:rPr lang="en-US" altLang="en-US" sz="2800" b="1" dirty="0"/>
              <a:t>.</a:t>
            </a:r>
          </a:p>
        </p:txBody>
      </p:sp>
      <p:sp>
        <p:nvSpPr>
          <p:cNvPr id="4" name="Rectangle 3">
            <a:extLst>
              <a:ext uri="{FF2B5EF4-FFF2-40B4-BE49-F238E27FC236}">
                <a16:creationId xmlns:a16="http://schemas.microsoft.com/office/drawing/2014/main" id="{B4ADAB7D-3ABC-4A9C-B70C-3B8A697D270A}"/>
              </a:ext>
            </a:extLst>
          </p:cNvPr>
          <p:cNvSpPr/>
          <p:nvPr/>
        </p:nvSpPr>
        <p:spPr>
          <a:xfrm>
            <a:off x="228600" y="1748342"/>
            <a:ext cx="8686800" cy="2554545"/>
          </a:xfrm>
          <a:prstGeom prst="rect">
            <a:avLst/>
          </a:prstGeom>
        </p:spPr>
        <p:txBody>
          <a:bodyPr wrap="square">
            <a:spAutoFit/>
          </a:bodyPr>
          <a:lstStyle/>
          <a:p>
            <a:r>
              <a:rPr lang="en-US" sz="4000" b="1" dirty="0">
                <a:ln>
                  <a:solidFill>
                    <a:srgbClr val="000000"/>
                  </a:solidFill>
                </a:ln>
                <a:solidFill>
                  <a:srgbClr val="FF0000"/>
                </a:solidFill>
                <a:ea typeface="ＭＳ Ｐゴシック" pitchFamily="-111" charset="-128"/>
                <a:cs typeface="ＭＳ Ｐゴシック" pitchFamily="-111" charset="-128"/>
              </a:rPr>
              <a:t>A </a:t>
            </a:r>
            <a:r>
              <a:rPr lang="en-US" sz="4000" b="1" dirty="0">
                <a:ln>
                  <a:solidFill>
                    <a:srgbClr val="000000"/>
                  </a:solidFill>
                </a:ln>
                <a:ea typeface="ＭＳ Ｐゴシック" pitchFamily="-111" charset="-128"/>
                <a:cs typeface="ＭＳ Ｐゴシック" pitchFamily="-111" charset="-128"/>
              </a:rPr>
              <a:t>m</a:t>
            </a:r>
            <a:r>
              <a:rPr lang="en-US" sz="4000" b="1" dirty="0">
                <a:ln>
                  <a:solidFill>
                    <a:srgbClr val="000000"/>
                  </a:solidFill>
                </a:ln>
                <a:solidFill>
                  <a:schemeClr val="bg1"/>
                </a:solidFill>
                <a:ea typeface="ＭＳ Ｐゴシック" pitchFamily="-111" charset="-128"/>
                <a:cs typeface="ＭＳ Ｐゴシック" pitchFamily="-111" charset="-128"/>
              </a:rPr>
              <a:t>i</a:t>
            </a:r>
            <a:r>
              <a:rPr lang="en-US" sz="4000" b="1" dirty="0">
                <a:ln>
                  <a:solidFill>
                    <a:srgbClr val="000000"/>
                  </a:solidFill>
                </a:ln>
                <a:solidFill>
                  <a:srgbClr val="FFFF00"/>
                </a:solidFill>
                <a:ea typeface="ＭＳ Ｐゴシック" pitchFamily="-111" charset="-128"/>
                <a:cs typeface="ＭＳ Ｐゴシック" pitchFamily="-111" charset="-128"/>
              </a:rPr>
              <a:t>x</a:t>
            </a:r>
            <a:r>
              <a:rPr lang="en-US" sz="4000" b="1" dirty="0">
                <a:ln>
                  <a:solidFill>
                    <a:srgbClr val="000000"/>
                  </a:solidFill>
                </a:ln>
                <a:solidFill>
                  <a:schemeClr val="bg2">
                    <a:lumMod val="60000"/>
                    <a:lumOff val="40000"/>
                  </a:schemeClr>
                </a:solidFill>
                <a:ea typeface="ＭＳ Ｐゴシック" pitchFamily="-111" charset="-128"/>
                <a:cs typeface="ＭＳ Ｐゴシック" pitchFamily="-111" charset="-128"/>
              </a:rPr>
              <a:t>t</a:t>
            </a:r>
            <a:r>
              <a:rPr lang="en-US" sz="4000" b="1" dirty="0">
                <a:ln>
                  <a:solidFill>
                    <a:srgbClr val="000000"/>
                  </a:solidFill>
                </a:ln>
                <a:solidFill>
                  <a:schemeClr val="accent6">
                    <a:lumMod val="75000"/>
                  </a:schemeClr>
                </a:solidFill>
                <a:ea typeface="ＭＳ Ｐゴシック" pitchFamily="-111" charset="-128"/>
                <a:cs typeface="ＭＳ Ｐゴシック" pitchFamily="-111" charset="-128"/>
              </a:rPr>
              <a:t>u</a:t>
            </a:r>
            <a:r>
              <a:rPr lang="en-US" sz="4000" b="1" dirty="0">
                <a:ln>
                  <a:solidFill>
                    <a:srgbClr val="000000"/>
                  </a:solidFill>
                </a:ln>
                <a:solidFill>
                  <a:srgbClr val="C00000"/>
                </a:solidFill>
                <a:ea typeface="ＭＳ Ｐゴシック" pitchFamily="-111" charset="-128"/>
                <a:cs typeface="ＭＳ Ｐゴシック" pitchFamily="-111" charset="-128"/>
              </a:rPr>
              <a:t>r</a:t>
            </a:r>
            <a:r>
              <a:rPr lang="en-US" sz="4000" b="1" dirty="0">
                <a:ln>
                  <a:solidFill>
                    <a:srgbClr val="000000"/>
                  </a:solidFill>
                </a:ln>
                <a:solidFill>
                  <a:srgbClr val="FF33CC"/>
                </a:solidFill>
                <a:ea typeface="ＭＳ Ｐゴシック" pitchFamily="-111" charset="-128"/>
                <a:cs typeface="ＭＳ Ｐゴシック" pitchFamily="-111" charset="-128"/>
              </a:rPr>
              <a:t>e</a:t>
            </a:r>
            <a:r>
              <a:rPr lang="en-US" sz="4000" b="1" dirty="0">
                <a:ln>
                  <a:solidFill>
                    <a:srgbClr val="000000"/>
                  </a:solidFill>
                </a:ln>
                <a:solidFill>
                  <a:srgbClr val="FF0000"/>
                </a:solidFill>
                <a:ea typeface="ＭＳ Ｐゴシック" pitchFamily="-111" charset="-128"/>
                <a:cs typeface="ＭＳ Ｐゴシック" pitchFamily="-111" charset="-128"/>
              </a:rPr>
              <a:t> is a combination of different substances that remain the same substances and </a:t>
            </a:r>
            <a:r>
              <a:rPr lang="en-US" sz="4000" b="1" u="sng" dirty="0">
                <a:ln>
                  <a:solidFill>
                    <a:srgbClr val="000000"/>
                  </a:solidFill>
                </a:ln>
                <a:solidFill>
                  <a:srgbClr val="FF0000"/>
                </a:solidFill>
                <a:ea typeface="ＭＳ Ｐゴシック" pitchFamily="-111" charset="-128"/>
                <a:cs typeface="ＭＳ Ｐゴシック" pitchFamily="-111" charset="-128"/>
              </a:rPr>
              <a:t>can be separated by physical means</a:t>
            </a:r>
            <a:r>
              <a:rPr lang="en-US" sz="4000" b="1" dirty="0">
                <a:solidFill>
                  <a:srgbClr val="000000"/>
                </a:solidFill>
                <a:ea typeface="ＭＳ Ｐゴシック" pitchFamily="-111" charset="-128"/>
                <a:cs typeface="ＭＳ Ｐゴシック" pitchFamily="-111" charset="-128"/>
              </a:rPr>
              <a:t>.</a:t>
            </a:r>
            <a:r>
              <a:rPr lang="en-US" sz="4000" b="1" dirty="0">
                <a:solidFill>
                  <a:srgbClr val="FF0000"/>
                </a:solidFill>
                <a:ea typeface="ＭＳ Ｐゴシック" pitchFamily="-111" charset="-128"/>
                <a:cs typeface="ＭＳ Ｐゴシック" pitchFamily="-111" charset="-128"/>
              </a:rPr>
              <a:t>  </a:t>
            </a:r>
          </a:p>
        </p:txBody>
      </p:sp>
      <p:sp>
        <p:nvSpPr>
          <p:cNvPr id="9" name="Rectangle 8">
            <a:extLst>
              <a:ext uri="{FF2B5EF4-FFF2-40B4-BE49-F238E27FC236}">
                <a16:creationId xmlns:a16="http://schemas.microsoft.com/office/drawing/2014/main" id="{8A25B8EA-099C-482E-8E52-2CCD92E881D5}"/>
              </a:ext>
            </a:extLst>
          </p:cNvPr>
          <p:cNvSpPr/>
          <p:nvPr/>
        </p:nvSpPr>
        <p:spPr>
          <a:xfrm>
            <a:off x="152400" y="4419600"/>
            <a:ext cx="8839200" cy="2492990"/>
          </a:xfrm>
          <a:prstGeom prst="rect">
            <a:avLst/>
          </a:prstGeom>
          <a:gradFill>
            <a:gsLst>
              <a:gs pos="24000">
                <a:schemeClr val="bg1">
                  <a:tint val="78000"/>
                  <a:satMod val="220000"/>
                </a:schemeClr>
              </a:gs>
              <a:gs pos="100000">
                <a:schemeClr val="bg2"/>
              </a:gs>
            </a:gsLst>
            <a:path path="circle">
              <a:fillToRect l="50000" t="50000" r="50000" b="50000"/>
            </a:path>
          </a:gradFill>
        </p:spPr>
        <p:txBody>
          <a:bodyPr wrap="square">
            <a:spAutoFit/>
          </a:bodyPr>
          <a:lstStyle/>
          <a:p>
            <a:r>
              <a:rPr lang="en-US" sz="3200" dirty="0">
                <a:ea typeface="ＭＳ Ｐゴシック" pitchFamily="-111" charset="-128"/>
                <a:cs typeface="ＭＳ Ｐゴシック" pitchFamily="-111" charset="-128"/>
              </a:rPr>
              <a:t>In other words, the substances are not bonded together. </a:t>
            </a:r>
            <a:r>
              <a:rPr lang="en-US" sz="3200" b="1" u="sng" dirty="0">
                <a:effectLst>
                  <a:outerShdw blurRad="38100" dist="38100" dir="2700000" algn="tl">
                    <a:srgbClr val="000000">
                      <a:alpha val="43137"/>
                    </a:srgbClr>
                  </a:outerShdw>
                </a:effectLst>
                <a:ea typeface="ＭＳ Ｐゴシック" pitchFamily="-111" charset="-128"/>
                <a:cs typeface="ＭＳ Ｐゴシック" pitchFamily="-111" charset="-128"/>
              </a:rPr>
              <a:t>Nothing NEW is created</a:t>
            </a:r>
            <a:r>
              <a:rPr lang="en-US" sz="3200" dirty="0">
                <a:ea typeface="ＭＳ Ｐゴシック" pitchFamily="-111" charset="-128"/>
                <a:cs typeface="ＭＳ Ｐゴシック" pitchFamily="-111" charset="-128"/>
              </a:rPr>
              <a:t>. It is the just the same substances mixed together.</a:t>
            </a:r>
            <a:r>
              <a:rPr lang="en-US" altLang="en-US" sz="3200" dirty="0"/>
              <a:t> </a:t>
            </a:r>
          </a:p>
          <a:p>
            <a:endParaRPr lang="en-US" altLang="en-US" sz="2800" dirty="0"/>
          </a:p>
        </p:txBody>
      </p:sp>
    </p:spTree>
    <p:extLst>
      <p:ext uri="{BB962C8B-B14F-4D97-AF65-F5344CB8AC3E}">
        <p14:creationId xmlns:p14="http://schemas.microsoft.com/office/powerpoint/2010/main" val="204442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196EA-951D-4E78-9A62-71542D59215D}"/>
              </a:ext>
            </a:extLst>
          </p:cNvPr>
          <p:cNvSpPr>
            <a:spLocks noGrp="1"/>
          </p:cNvSpPr>
          <p:nvPr>
            <p:ph idx="1"/>
          </p:nvPr>
        </p:nvSpPr>
        <p:spPr>
          <a:xfrm>
            <a:off x="228600" y="838200"/>
            <a:ext cx="5288797" cy="5715000"/>
          </a:xfrm>
        </p:spPr>
        <p:txBody>
          <a:bodyPr>
            <a:normAutofit/>
          </a:bodyPr>
          <a:lstStyle/>
          <a:p>
            <a:pPr marL="0" indent="0">
              <a:lnSpc>
                <a:spcPct val="90000"/>
              </a:lnSpc>
              <a:spcBef>
                <a:spcPts val="1200"/>
              </a:spcBef>
              <a:buNone/>
            </a:pPr>
            <a:r>
              <a:rPr lang="en-US" altLang="en-US" sz="3600" b="1" dirty="0">
                <a:latin typeface="+mn-lt"/>
              </a:rPr>
              <a:t>A good example of a mixture is a fruit salad. </a:t>
            </a:r>
          </a:p>
          <a:p>
            <a:pPr marL="0" indent="0">
              <a:lnSpc>
                <a:spcPct val="90000"/>
              </a:lnSpc>
              <a:buNone/>
            </a:pPr>
            <a:endParaRPr lang="en-US" altLang="en-US" sz="3600" b="1" dirty="0">
              <a:latin typeface="+mn-lt"/>
            </a:endParaRPr>
          </a:p>
          <a:p>
            <a:pPr marL="0" indent="0">
              <a:lnSpc>
                <a:spcPct val="90000"/>
              </a:lnSpc>
              <a:buNone/>
            </a:pPr>
            <a:r>
              <a:rPr lang="en-US" altLang="en-US" sz="2800" b="1" dirty="0">
                <a:latin typeface="+mn-lt"/>
              </a:rPr>
              <a:t>Do the fruits combine/bond </a:t>
            </a:r>
          </a:p>
          <a:p>
            <a:pPr marL="0" indent="0">
              <a:lnSpc>
                <a:spcPct val="90000"/>
              </a:lnSpc>
              <a:buNone/>
            </a:pPr>
            <a:r>
              <a:rPr lang="en-US" altLang="en-US" sz="2800" b="1" dirty="0">
                <a:latin typeface="+mn-lt"/>
              </a:rPr>
              <a:t>to make a totally NEW fruit? </a:t>
            </a:r>
          </a:p>
          <a:p>
            <a:pPr marL="0" indent="0">
              <a:lnSpc>
                <a:spcPct val="90000"/>
              </a:lnSpc>
              <a:buNone/>
            </a:pPr>
            <a:r>
              <a:rPr lang="en-US" altLang="en-US" sz="2800" b="1" dirty="0">
                <a:latin typeface="+mn-lt"/>
              </a:rPr>
              <a:t>Of course not.  </a:t>
            </a:r>
          </a:p>
          <a:p>
            <a:pPr marL="0" indent="0">
              <a:lnSpc>
                <a:spcPct val="90000"/>
              </a:lnSpc>
              <a:buNone/>
            </a:pPr>
            <a:endParaRPr lang="en-US" altLang="en-US" sz="2400" b="1" dirty="0">
              <a:latin typeface="+mn-lt"/>
            </a:endParaRPr>
          </a:p>
          <a:p>
            <a:pPr marL="0" indent="0">
              <a:lnSpc>
                <a:spcPct val="90000"/>
              </a:lnSpc>
              <a:buNone/>
            </a:pPr>
            <a:r>
              <a:rPr lang="en-US" altLang="en-US" sz="2800" b="1" dirty="0">
                <a:latin typeface="+mn-lt"/>
              </a:rPr>
              <a:t>AND the fruit salad can be separated by physical means. </a:t>
            </a:r>
          </a:p>
          <a:p>
            <a:pPr marL="0" indent="0">
              <a:lnSpc>
                <a:spcPct val="90000"/>
              </a:lnSpc>
              <a:buNone/>
            </a:pPr>
            <a:endParaRPr lang="en-US" altLang="en-US" sz="2800" b="1" dirty="0">
              <a:latin typeface="+mn-lt"/>
            </a:endParaRPr>
          </a:p>
          <a:p>
            <a:pPr marL="0" indent="0">
              <a:lnSpc>
                <a:spcPct val="90000"/>
              </a:lnSpc>
              <a:buNone/>
            </a:pPr>
            <a:endParaRPr lang="en-US" altLang="en-US" sz="2400" b="1" dirty="0">
              <a:latin typeface="+mn-lt"/>
            </a:endParaRPr>
          </a:p>
          <a:p>
            <a:pPr marL="0" indent="0">
              <a:lnSpc>
                <a:spcPct val="90000"/>
              </a:lnSpc>
              <a:buNone/>
            </a:pPr>
            <a:endParaRPr lang="en-US" altLang="en-US" sz="2400" dirty="0">
              <a:latin typeface="+mn-lt"/>
            </a:endParaRPr>
          </a:p>
          <a:p>
            <a:pPr marL="0" indent="0">
              <a:lnSpc>
                <a:spcPct val="90000"/>
              </a:lnSpc>
              <a:buNone/>
            </a:pPr>
            <a:endParaRPr lang="en-US" altLang="en-US" sz="2400" dirty="0">
              <a:latin typeface="+mn-lt"/>
            </a:endParaRPr>
          </a:p>
          <a:p>
            <a:pPr marL="0" indent="0">
              <a:lnSpc>
                <a:spcPct val="90000"/>
              </a:lnSpc>
              <a:buNone/>
            </a:pPr>
            <a:endParaRPr lang="en-US" altLang="en-US" sz="2400" dirty="0">
              <a:latin typeface="+mn-lt"/>
            </a:endParaRPr>
          </a:p>
          <a:p>
            <a:pPr marL="0" indent="0">
              <a:lnSpc>
                <a:spcPct val="90000"/>
              </a:lnSpc>
              <a:buNone/>
            </a:pPr>
            <a:endParaRPr lang="en-US" altLang="en-US" sz="1400" dirty="0">
              <a:latin typeface="Calibri" panose="020F0502020204030204" pitchFamily="34" charset="0"/>
            </a:endParaRPr>
          </a:p>
          <a:p>
            <a:pPr marL="0" indent="0">
              <a:lnSpc>
                <a:spcPct val="90000"/>
              </a:lnSpc>
              <a:buNone/>
            </a:pPr>
            <a:endParaRPr lang="en-US" altLang="en-US" sz="1400" dirty="0">
              <a:latin typeface="Calibri" panose="020F0502020204030204" pitchFamily="34" charset="0"/>
            </a:endParaRPr>
          </a:p>
          <a:p>
            <a:pPr marL="0" indent="0">
              <a:lnSpc>
                <a:spcPct val="90000"/>
              </a:lnSpc>
              <a:buNone/>
            </a:pPr>
            <a:endParaRPr lang="en-US" altLang="en-US" sz="1400" dirty="0">
              <a:latin typeface="Calibri" panose="020F0502020204030204" pitchFamily="34" charset="0"/>
            </a:endParaRPr>
          </a:p>
          <a:p>
            <a:pPr marL="0" indent="0">
              <a:lnSpc>
                <a:spcPct val="90000"/>
              </a:lnSpc>
              <a:buNone/>
            </a:pPr>
            <a:endParaRPr lang="en-US" altLang="en-US" sz="1400" dirty="0">
              <a:latin typeface="Calibri" panose="020F0502020204030204" pitchFamily="34" charset="0"/>
            </a:endParaRPr>
          </a:p>
          <a:p>
            <a:pPr marL="0" indent="0">
              <a:lnSpc>
                <a:spcPct val="90000"/>
              </a:lnSpc>
              <a:buNone/>
            </a:pPr>
            <a:endParaRPr lang="en-US" altLang="en-US" sz="1400" dirty="0">
              <a:latin typeface="Calibri" panose="020F0502020204030204" pitchFamily="34" charset="0"/>
            </a:endParaRPr>
          </a:p>
          <a:p>
            <a:pPr>
              <a:lnSpc>
                <a:spcPct val="90000"/>
              </a:lnSpc>
            </a:pPr>
            <a:endParaRPr lang="en-US" sz="1400" dirty="0"/>
          </a:p>
        </p:txBody>
      </p:sp>
      <p:pic>
        <p:nvPicPr>
          <p:cNvPr id="6" name="Picture 5">
            <a:extLst>
              <a:ext uri="{FF2B5EF4-FFF2-40B4-BE49-F238E27FC236}">
                <a16:creationId xmlns:a16="http://schemas.microsoft.com/office/drawing/2014/main" id="{DAC9992D-83C9-4AC1-8CB7-56D9788CC3A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9067" t="5129" r="20520" b="3844"/>
          <a:stretch/>
        </p:blipFill>
        <p:spPr>
          <a:xfrm>
            <a:off x="5334000" y="1600199"/>
            <a:ext cx="3704658" cy="419100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38821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4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3" name="Content Placeholder 2">
            <a:extLst>
              <a:ext uri="{FF2B5EF4-FFF2-40B4-BE49-F238E27FC236}">
                <a16:creationId xmlns:a16="http://schemas.microsoft.com/office/drawing/2014/main" id="{5E299A6D-5F63-4C94-9285-6C4EE3490D1C}"/>
              </a:ext>
            </a:extLst>
          </p:cNvPr>
          <p:cNvGraphicFramePr>
            <a:graphicFrameLocks noGrp="1"/>
          </p:cNvGraphicFramePr>
          <p:nvPr>
            <p:ph idx="1"/>
            <p:extLst>
              <p:ext uri="{D42A27DB-BD31-4B8C-83A1-F6EECF244321}">
                <p14:modId xmlns:p14="http://schemas.microsoft.com/office/powerpoint/2010/main" val="3133863786"/>
              </p:ext>
            </p:extLst>
          </p:nvPr>
        </p:nvGraphicFramePr>
        <p:xfrm>
          <a:off x="838200" y="685800"/>
          <a:ext cx="7053264"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many different types of food&#10;&#10;Description automatically generated">
            <a:extLst>
              <a:ext uri="{FF2B5EF4-FFF2-40B4-BE49-F238E27FC236}">
                <a16:creationId xmlns:a16="http://schemas.microsoft.com/office/drawing/2014/main" id="{841E1FEB-7C40-4444-8E03-1E5E2187C6E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572000" y="838200"/>
            <a:ext cx="2644048" cy="2241847"/>
          </a:xfrm>
          <a:prstGeom prst="rect">
            <a:avLst/>
          </a:prstGeom>
        </p:spPr>
      </p:pic>
      <p:pic>
        <p:nvPicPr>
          <p:cNvPr id="11" name="Picture 10" descr="A table full of food&#10;&#10;Description automatically generated">
            <a:extLst>
              <a:ext uri="{FF2B5EF4-FFF2-40B4-BE49-F238E27FC236}">
                <a16:creationId xmlns:a16="http://schemas.microsoft.com/office/drawing/2014/main" id="{73846416-9886-43FC-83F5-DAE452FF3F1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432429" y="4189735"/>
            <a:ext cx="2618943" cy="2062643"/>
          </a:xfrm>
          <a:prstGeom prst="rect">
            <a:avLst/>
          </a:prstGeom>
        </p:spPr>
      </p:pic>
    </p:spTree>
    <p:extLst>
      <p:ext uri="{BB962C8B-B14F-4D97-AF65-F5344CB8AC3E}">
        <p14:creationId xmlns:p14="http://schemas.microsoft.com/office/powerpoint/2010/main" val="292266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77B519AE-953B-4D62-BF7C-9A3B6A5A15B6}"/>
              </a:ext>
            </a:extLst>
          </p:cNvPr>
          <p:cNvSpPr>
            <a:spLocks noGrp="1"/>
          </p:cNvSpPr>
          <p:nvPr>
            <p:ph idx="1"/>
          </p:nvPr>
        </p:nvSpPr>
        <p:spPr>
          <a:xfrm>
            <a:off x="152400" y="2479024"/>
            <a:ext cx="6096000" cy="4343238"/>
          </a:xfrm>
        </p:spPr>
        <p:txBody>
          <a:bodyPr>
            <a:normAutofit fontScale="70000" lnSpcReduction="20000"/>
          </a:bodyPr>
          <a:lstStyle/>
          <a:p>
            <a:pPr marL="0" indent="0">
              <a:lnSpc>
                <a:spcPct val="120000"/>
              </a:lnSpc>
              <a:spcBef>
                <a:spcPts val="0"/>
              </a:spcBef>
              <a:buNone/>
            </a:pPr>
            <a:r>
              <a:rPr lang="en-US" altLang="en-US" sz="3600" b="1" dirty="0">
                <a:latin typeface="Century Gothic" panose="020B0502020202020204" pitchFamily="34" charset="0"/>
              </a:rPr>
              <a:t>In a compound, the substances that bond together are </a:t>
            </a:r>
            <a:r>
              <a:rPr lang="en-US" altLang="en-US" sz="3600" b="1" u="sng" dirty="0">
                <a:latin typeface="Century Gothic" panose="020B0502020202020204" pitchFamily="34" charset="0"/>
              </a:rPr>
              <a:t>always the same</a:t>
            </a:r>
            <a:r>
              <a:rPr lang="en-US" altLang="en-US" sz="3600" b="1" dirty="0">
                <a:latin typeface="Century Gothic" panose="020B0502020202020204" pitchFamily="34" charset="0"/>
              </a:rPr>
              <a:t>. In addition, they </a:t>
            </a:r>
            <a:r>
              <a:rPr lang="en-US" altLang="en-US" sz="3600" b="1" u="sng" dirty="0">
                <a:latin typeface="Century Gothic" panose="020B0502020202020204" pitchFamily="34" charset="0"/>
              </a:rPr>
              <a:t>always bond in the same proportion</a:t>
            </a:r>
            <a:r>
              <a:rPr lang="en-US" altLang="en-US" sz="3600" b="1" dirty="0">
                <a:latin typeface="Century Gothic" panose="020B0502020202020204" pitchFamily="34" charset="0"/>
              </a:rPr>
              <a:t>.</a:t>
            </a:r>
          </a:p>
          <a:p>
            <a:pPr marL="0" indent="0">
              <a:lnSpc>
                <a:spcPct val="120000"/>
              </a:lnSpc>
              <a:spcBef>
                <a:spcPts val="0"/>
              </a:spcBef>
              <a:buNone/>
            </a:pPr>
            <a:endParaRPr lang="en-US" altLang="en-US" sz="3600" b="1" dirty="0">
              <a:latin typeface="Century Gothic" panose="020B0502020202020204" pitchFamily="34" charset="0"/>
            </a:endParaRPr>
          </a:p>
          <a:p>
            <a:pPr marL="0" indent="0">
              <a:lnSpc>
                <a:spcPct val="120000"/>
              </a:lnSpc>
              <a:spcBef>
                <a:spcPts val="0"/>
              </a:spcBef>
              <a:buNone/>
            </a:pPr>
            <a:r>
              <a:rPr lang="en-US" altLang="en-US" sz="3600" b="1" dirty="0">
                <a:latin typeface="Century Gothic" panose="020B0502020202020204" pitchFamily="34" charset="0"/>
              </a:rPr>
              <a:t>There is no such thing as water with less hydrogen.  Each molecule of water must have exactly 2 hydrogen atoms bonded with 1 oxygen atom.  There is no way of varying this.</a:t>
            </a:r>
          </a:p>
          <a:p>
            <a:pPr marL="0" indent="0">
              <a:lnSpc>
                <a:spcPct val="90000"/>
              </a:lnSpc>
              <a:buNone/>
            </a:pPr>
            <a:endParaRPr lang="en-US" altLang="en-US" sz="2800" dirty="0">
              <a:latin typeface="Century Gothic" panose="020B0502020202020204" pitchFamily="34" charset="0"/>
            </a:endParaRPr>
          </a:p>
          <a:p>
            <a:pPr marL="0" indent="0">
              <a:lnSpc>
                <a:spcPct val="90000"/>
              </a:lnSpc>
              <a:buNone/>
            </a:pPr>
            <a:endParaRPr lang="en-US" altLang="en-US" dirty="0">
              <a:latin typeface="Calibri" panose="020F0502020204030204" pitchFamily="34" charset="0"/>
            </a:endParaRPr>
          </a:p>
          <a:p>
            <a:pPr marL="0" indent="0">
              <a:lnSpc>
                <a:spcPct val="90000"/>
              </a:lnSpc>
              <a:buNone/>
            </a:pPr>
            <a:endParaRPr lang="en-US" altLang="en-US" dirty="0">
              <a:latin typeface="Calibri" panose="020F0502020204030204" pitchFamily="34" charset="0"/>
            </a:endParaRPr>
          </a:p>
          <a:p>
            <a:pPr>
              <a:lnSpc>
                <a:spcPct val="90000"/>
              </a:lnSpc>
            </a:pPr>
            <a:endParaRPr lang="en-US" dirty="0"/>
          </a:p>
        </p:txBody>
      </p:sp>
      <p:pic>
        <p:nvPicPr>
          <p:cNvPr id="7" name="Graphic 6" descr="Atom">
            <a:extLst>
              <a:ext uri="{FF2B5EF4-FFF2-40B4-BE49-F238E27FC236}">
                <a16:creationId xmlns:a16="http://schemas.microsoft.com/office/drawing/2014/main" id="{E7E53AE7-D0FF-47D4-ADAA-644749F94E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0957" y="2763512"/>
            <a:ext cx="3093042" cy="3093042"/>
          </a:xfrm>
          <a:prstGeom prst="rect">
            <a:avLst/>
          </a:prstGeom>
          <a:effectLst/>
        </p:spPr>
      </p:pic>
    </p:spTree>
    <p:extLst>
      <p:ext uri="{BB962C8B-B14F-4D97-AF65-F5344CB8AC3E}">
        <p14:creationId xmlns:p14="http://schemas.microsoft.com/office/powerpoint/2010/main" val="209191788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4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B9817-ADF5-4A78-ABC4-47438D87BF94}"/>
              </a:ext>
            </a:extLst>
          </p:cNvPr>
          <p:cNvSpPr>
            <a:spLocks noGrp="1"/>
          </p:cNvSpPr>
          <p:nvPr>
            <p:ph type="title"/>
          </p:nvPr>
        </p:nvSpPr>
        <p:spPr>
          <a:xfrm>
            <a:off x="274504" y="286791"/>
            <a:ext cx="8259896" cy="838200"/>
          </a:xfrm>
        </p:spPr>
        <p:txBody>
          <a:bodyPr>
            <a:noAutofit/>
          </a:bodyPr>
          <a:lstStyle/>
          <a:p>
            <a:r>
              <a:rPr lang="en-US" sz="4800" b="1" dirty="0">
                <a:solidFill>
                  <a:schemeClr val="tx1"/>
                </a:solidFill>
                <a:effectLst>
                  <a:outerShdw blurRad="38100" dist="38100" dir="2700000" algn="tl">
                    <a:srgbClr val="000000">
                      <a:alpha val="43137"/>
                    </a:srgbClr>
                  </a:outerShdw>
                </a:effectLst>
              </a:rPr>
              <a:t>Elements &amp; Compounds</a:t>
            </a:r>
          </a:p>
        </p:txBody>
      </p:sp>
      <p:sp>
        <p:nvSpPr>
          <p:cNvPr id="3" name="Content Placeholder 2">
            <a:extLst>
              <a:ext uri="{FF2B5EF4-FFF2-40B4-BE49-F238E27FC236}">
                <a16:creationId xmlns:a16="http://schemas.microsoft.com/office/drawing/2014/main" id="{DAB1D628-7179-4E2C-AC85-1DAE29E87404}"/>
              </a:ext>
            </a:extLst>
          </p:cNvPr>
          <p:cNvSpPr>
            <a:spLocks noGrp="1"/>
          </p:cNvSpPr>
          <p:nvPr>
            <p:ph idx="1"/>
          </p:nvPr>
        </p:nvSpPr>
        <p:spPr>
          <a:xfrm>
            <a:off x="279534" y="1524000"/>
            <a:ext cx="4068896" cy="4876800"/>
          </a:xfrm>
        </p:spPr>
        <p:txBody>
          <a:bodyPr/>
          <a:lstStyle/>
          <a:p>
            <a:pPr marL="0" indent="0">
              <a:buNone/>
            </a:pPr>
            <a:r>
              <a:rPr lang="en-US" sz="3200" b="1" dirty="0"/>
              <a:t>Counting elements in a molecule:</a:t>
            </a:r>
          </a:p>
          <a:p>
            <a:pPr marL="0" indent="0">
              <a:buNone/>
            </a:pPr>
            <a:endParaRPr lang="en-US" sz="3200" dirty="0"/>
          </a:p>
          <a:p>
            <a:pPr marL="0" indent="0">
              <a:buNone/>
            </a:pPr>
            <a:r>
              <a:rPr lang="en-US" sz="3200" b="1" dirty="0"/>
              <a:t>Count the number of different capital letters or element symbols in the compound.</a:t>
            </a:r>
          </a:p>
          <a:p>
            <a:endParaRPr lang="en-US" dirty="0"/>
          </a:p>
        </p:txBody>
      </p:sp>
      <p:sp>
        <p:nvSpPr>
          <p:cNvPr id="5" name="Rectangle 4">
            <a:extLst>
              <a:ext uri="{FF2B5EF4-FFF2-40B4-BE49-F238E27FC236}">
                <a16:creationId xmlns:a16="http://schemas.microsoft.com/office/drawing/2014/main" id="{9D3C8B19-71B3-4D59-9476-CBEA7E98A9AC}"/>
              </a:ext>
            </a:extLst>
          </p:cNvPr>
          <p:cNvSpPr/>
          <p:nvPr/>
        </p:nvSpPr>
        <p:spPr>
          <a:xfrm>
            <a:off x="5334000" y="2133600"/>
            <a:ext cx="1548309" cy="707886"/>
          </a:xfrm>
          <a:prstGeom prst="rect">
            <a:avLst/>
          </a:prstGeom>
        </p:spPr>
        <p:txBody>
          <a:bodyPr wrap="none">
            <a:spAutoFit/>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Gothic" panose="020B0502020202020204" pitchFamily="34" charset="0"/>
              </a:rPr>
              <a:t>Na</a:t>
            </a:r>
            <a:r>
              <a:rPr lang="en-US"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Gothic" panose="020B0502020202020204" pitchFamily="34" charset="0"/>
              </a:rPr>
              <a:t>2</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Gothic" panose="020B0502020202020204" pitchFamily="34" charset="0"/>
              </a:rPr>
              <a:t>O</a:t>
            </a:r>
          </a:p>
        </p:txBody>
      </p:sp>
      <p:sp>
        <p:nvSpPr>
          <p:cNvPr id="7" name="TextBox 6">
            <a:extLst>
              <a:ext uri="{FF2B5EF4-FFF2-40B4-BE49-F238E27FC236}">
                <a16:creationId xmlns:a16="http://schemas.microsoft.com/office/drawing/2014/main" id="{40DEE417-36EE-4688-9EBA-09958463E5CB}"/>
              </a:ext>
            </a:extLst>
          </p:cNvPr>
          <p:cNvSpPr txBox="1"/>
          <p:nvPr/>
        </p:nvSpPr>
        <p:spPr>
          <a:xfrm>
            <a:off x="4408326" y="3352800"/>
            <a:ext cx="4430873" cy="1446550"/>
          </a:xfrm>
          <a:prstGeom prst="rect">
            <a:avLst/>
          </a:prstGeom>
          <a:noFill/>
        </p:spPr>
        <p:txBody>
          <a:bodyPr wrap="square" rtlCol="0">
            <a:spAutoFit/>
          </a:bodyPr>
          <a:lstStyle/>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Calibri" panose="020F0502020204030204" pitchFamily="34" charset="0"/>
              </a:rPr>
              <a:t>2 – Na + </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 O </a:t>
            </a:r>
          </a:p>
          <a:p>
            <a:pPr algn="ct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29A77A7B-1435-421C-8153-DCDA0FADE1E0}"/>
              </a:ext>
            </a:extLst>
          </p:cNvPr>
          <p:cNvCxnSpPr>
            <a:cxnSpLocks/>
          </p:cNvCxnSpPr>
          <p:nvPr/>
        </p:nvCxnSpPr>
        <p:spPr>
          <a:xfrm flipH="1" flipV="1">
            <a:off x="5638800" y="2841486"/>
            <a:ext cx="152400" cy="663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62400B-8E2D-47AD-B665-92A784633314}"/>
              </a:ext>
            </a:extLst>
          </p:cNvPr>
          <p:cNvCxnSpPr/>
          <p:nvPr/>
        </p:nvCxnSpPr>
        <p:spPr>
          <a:xfrm flipH="1" flipV="1">
            <a:off x="6882309" y="2841486"/>
            <a:ext cx="585291" cy="663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4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320039"/>
            <a:ext cx="7772400" cy="1127761"/>
          </a:xfrm>
        </p:spPr>
        <p:txBody>
          <a:bodyPr>
            <a:noAutofit/>
          </a:bodyPr>
          <a:lstStyle/>
          <a:p>
            <a:pPr algn="ctr"/>
            <a:r>
              <a:rPr lang="en-US" sz="4800" b="0" dirty="0">
                <a:solidFill>
                  <a:schemeClr val="tx1"/>
                </a:solidFill>
              </a:rPr>
              <a:t>       </a:t>
            </a:r>
            <a:r>
              <a:rPr lang="en-US" sz="4400" b="1" dirty="0">
                <a:solidFill>
                  <a:schemeClr val="tx1"/>
                </a:solidFill>
              </a:rPr>
              <a:t>Quick practice - Elements and Compounds</a:t>
            </a:r>
          </a:p>
        </p:txBody>
      </p:sp>
      <p:sp>
        <p:nvSpPr>
          <p:cNvPr id="4" name="Content Placeholder 3"/>
          <p:cNvSpPr>
            <a:spLocks noGrp="1"/>
          </p:cNvSpPr>
          <p:nvPr>
            <p:ph sz="half" idx="2"/>
          </p:nvPr>
        </p:nvSpPr>
        <p:spPr>
          <a:xfrm>
            <a:off x="228600" y="1743110"/>
            <a:ext cx="4495800" cy="4804339"/>
          </a:xfrm>
        </p:spPr>
        <p:txBody>
          <a:bodyPr>
            <a:normAutofit/>
          </a:bodyPr>
          <a:lstStyle/>
          <a:p>
            <a:pPr marL="0" indent="0">
              <a:buNone/>
            </a:pPr>
            <a:endParaRPr lang="en-US" dirty="0"/>
          </a:p>
          <a:p>
            <a:pPr marL="0" indent="0">
              <a:buNone/>
            </a:pPr>
            <a:endParaRPr lang="en-US" sz="2100" dirty="0"/>
          </a:p>
        </p:txBody>
      </p:sp>
      <p:pic>
        <p:nvPicPr>
          <p:cNvPr id="7" name="Content Placeholder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261" y="462950"/>
            <a:ext cx="802739" cy="650056"/>
          </a:xfrm>
          <a:prstGeom prst="rect">
            <a:avLst/>
          </a:prstGeom>
          <a:effectLst>
            <a:outerShdw blurRad="50800" dist="38100" dir="2700000" algn="tl" rotWithShape="0">
              <a:prstClr val="black">
                <a:alpha val="40000"/>
              </a:prstClr>
            </a:outerShdw>
          </a:effectLst>
        </p:spPr>
      </p:pic>
      <p:graphicFrame>
        <p:nvGraphicFramePr>
          <p:cNvPr id="9" name="Content Placeholder 7">
            <a:extLst>
              <a:ext uri="{FF2B5EF4-FFF2-40B4-BE49-F238E27FC236}">
                <a16:creationId xmlns:a16="http://schemas.microsoft.com/office/drawing/2014/main" id="{D8AA4268-8DDC-4664-B4DB-104D0EC51D13}"/>
              </a:ext>
            </a:extLst>
          </p:cNvPr>
          <p:cNvGraphicFramePr>
            <a:graphicFrameLocks/>
          </p:cNvGraphicFramePr>
          <p:nvPr>
            <p:extLst>
              <p:ext uri="{D42A27DB-BD31-4B8C-83A1-F6EECF244321}">
                <p14:modId xmlns:p14="http://schemas.microsoft.com/office/powerpoint/2010/main" val="125736375"/>
              </p:ext>
            </p:extLst>
          </p:nvPr>
        </p:nvGraphicFramePr>
        <p:xfrm>
          <a:off x="4698409" y="2010697"/>
          <a:ext cx="4216991" cy="4694903"/>
        </p:xfrm>
        <a:graphic>
          <a:graphicData uri="http://schemas.openxmlformats.org/drawingml/2006/table">
            <a:tbl>
              <a:tblPr firstRow="1" bandRow="1">
                <a:tableStyleId>{5C22544A-7EE6-4342-B048-85BDC9FD1C3A}</a:tableStyleId>
              </a:tblPr>
              <a:tblGrid>
                <a:gridCol w="147379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1067035">
                <a:tc>
                  <a:txBody>
                    <a:bodyPr/>
                    <a:lstStyle/>
                    <a:p>
                      <a:pPr algn="ctr"/>
                      <a:r>
                        <a:rPr lang="en-US" dirty="0"/>
                        <a:t>Formula</a:t>
                      </a:r>
                    </a:p>
                  </a:txBody>
                  <a:tcPr anchor="ctr"/>
                </a:tc>
                <a:tc>
                  <a:txBody>
                    <a:bodyPr/>
                    <a:lstStyle/>
                    <a:p>
                      <a:pPr algn="ctr"/>
                      <a:r>
                        <a:rPr lang="en-US" dirty="0"/>
                        <a:t># of  different elements</a:t>
                      </a:r>
                    </a:p>
                  </a:txBody>
                  <a:tcPr anchor="ctr"/>
                </a:tc>
                <a:tc>
                  <a:txBody>
                    <a:bodyPr/>
                    <a:lstStyle/>
                    <a:p>
                      <a:pPr algn="ctr"/>
                      <a:r>
                        <a:rPr lang="en-US" dirty="0"/>
                        <a:t>Name of elements</a:t>
                      </a:r>
                    </a:p>
                  </a:txBody>
                  <a:tcPr anchor="ctr"/>
                </a:tc>
                <a:extLst>
                  <a:ext uri="{0D108BD9-81ED-4DB2-BD59-A6C34878D82A}">
                    <a16:rowId xmlns:a16="http://schemas.microsoft.com/office/drawing/2014/main" val="10000"/>
                  </a:ext>
                </a:extLst>
              </a:tr>
              <a:tr h="884668">
                <a:tc>
                  <a:txBody>
                    <a:bodyPr/>
                    <a:lstStyle/>
                    <a:p>
                      <a:pPr algn="ctr"/>
                      <a:r>
                        <a:rPr lang="en-US" sz="2400" b="1" dirty="0">
                          <a:latin typeface="Century Gothic" panose="020B0502020202020204" pitchFamily="34" charset="0"/>
                        </a:rPr>
                        <a:t>CO</a:t>
                      </a:r>
                      <a:r>
                        <a:rPr lang="en-US" sz="1800" b="1" dirty="0">
                          <a:latin typeface="Century Gothic" panose="020B0502020202020204" pitchFamily="34" charset="0"/>
                        </a:rPr>
                        <a:t>2</a:t>
                      </a:r>
                      <a:endParaRPr lang="en-US" sz="2400" b="1" dirty="0">
                        <a:latin typeface="Century Gothic" panose="020B0502020202020204" pitchFamily="34" charset="0"/>
                      </a:endParaRPr>
                    </a:p>
                  </a:txBody>
                  <a:tcPr anchor="ct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914400">
                <a:tc>
                  <a:txBody>
                    <a:bodyPr/>
                    <a:lstStyle/>
                    <a:p>
                      <a:pPr algn="ctr"/>
                      <a:r>
                        <a:rPr lang="en-US" sz="2400" b="1" dirty="0">
                          <a:latin typeface="Century Gothic" panose="020B0502020202020204" pitchFamily="34" charset="0"/>
                        </a:rPr>
                        <a:t>H</a:t>
                      </a:r>
                      <a:r>
                        <a:rPr lang="en-US" sz="1800" b="1" dirty="0">
                          <a:latin typeface="Century Gothic" panose="020B0502020202020204" pitchFamily="34" charset="0"/>
                        </a:rPr>
                        <a:t>2</a:t>
                      </a:r>
                      <a:r>
                        <a:rPr lang="en-US" sz="2400" b="1" dirty="0">
                          <a:latin typeface="Century Gothic" panose="020B0502020202020204" pitchFamily="34" charset="0"/>
                        </a:rPr>
                        <a:t>O</a:t>
                      </a:r>
                      <a:r>
                        <a:rPr lang="en-US" sz="1800" b="1" dirty="0">
                          <a:latin typeface="Century Gothic" panose="020B0502020202020204" pitchFamily="34" charset="0"/>
                        </a:rPr>
                        <a:t>2</a:t>
                      </a:r>
                      <a:endParaRPr lang="en-US" sz="2400" b="1" dirty="0">
                        <a:latin typeface="Century Gothic" panose="020B0502020202020204" pitchFamily="34" charset="0"/>
                      </a:endParaRPr>
                    </a:p>
                  </a:txBody>
                  <a:tcPr anchor="ct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914400">
                <a:tc>
                  <a:txBody>
                    <a:bodyPr/>
                    <a:lstStyle/>
                    <a:p>
                      <a:pPr algn="ctr"/>
                      <a:r>
                        <a:rPr lang="en-US" sz="2400" b="1" dirty="0">
                          <a:latin typeface="Century Gothic" panose="020B0502020202020204" pitchFamily="34" charset="0"/>
                        </a:rPr>
                        <a:t>C</a:t>
                      </a:r>
                      <a:r>
                        <a:rPr lang="en-US" sz="2400" b="1" baseline="-25000" dirty="0">
                          <a:latin typeface="Century Gothic" panose="020B0502020202020204" pitchFamily="34" charset="0"/>
                        </a:rPr>
                        <a:t>6</a:t>
                      </a:r>
                      <a:r>
                        <a:rPr lang="en-US" sz="2400" b="1" dirty="0">
                          <a:latin typeface="Century Gothic" panose="020B0502020202020204" pitchFamily="34" charset="0"/>
                        </a:rPr>
                        <a:t>H</a:t>
                      </a:r>
                      <a:r>
                        <a:rPr lang="en-US" sz="2400" b="1" baseline="-25000" dirty="0">
                          <a:latin typeface="Century Gothic" panose="020B0502020202020204" pitchFamily="34" charset="0"/>
                        </a:rPr>
                        <a:t>12</a:t>
                      </a:r>
                      <a:r>
                        <a:rPr lang="en-US" sz="2400" b="1" dirty="0">
                          <a:latin typeface="Century Gothic" panose="020B0502020202020204" pitchFamily="34" charset="0"/>
                        </a:rPr>
                        <a:t>O</a:t>
                      </a:r>
                      <a:r>
                        <a:rPr lang="en-US" sz="2400" b="1" baseline="-25000" dirty="0">
                          <a:latin typeface="Century Gothic" panose="020B0502020202020204" pitchFamily="34" charset="0"/>
                        </a:rPr>
                        <a:t>6</a:t>
                      </a:r>
                    </a:p>
                  </a:txBody>
                  <a:tcPr anchor="ct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914400">
                <a:tc>
                  <a:txBody>
                    <a:bodyPr/>
                    <a:lstStyle/>
                    <a:p>
                      <a:pPr algn="ctr"/>
                      <a:r>
                        <a:rPr lang="en-US" sz="2400" b="1" dirty="0" err="1">
                          <a:latin typeface="Century Gothic" panose="020B0502020202020204" pitchFamily="34" charset="0"/>
                        </a:rPr>
                        <a:t>NaOH</a:t>
                      </a:r>
                      <a:endParaRPr lang="en-US" sz="2400" b="1" dirty="0">
                        <a:latin typeface="Century Gothic" panose="020B0502020202020204" pitchFamily="34" charset="0"/>
                      </a:endParaRPr>
                    </a:p>
                  </a:txBody>
                  <a:tcPr anchor="ct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4A3BA55A-F0BD-47B2-90F3-DE370E1FE6AB}"/>
              </a:ext>
            </a:extLst>
          </p:cNvPr>
          <p:cNvSpPr/>
          <p:nvPr/>
        </p:nvSpPr>
        <p:spPr>
          <a:xfrm>
            <a:off x="355009" y="2010697"/>
            <a:ext cx="4216991" cy="4401205"/>
          </a:xfrm>
          <a:prstGeom prst="rect">
            <a:avLst/>
          </a:prstGeom>
        </p:spPr>
        <p:txBody>
          <a:bodyPr wrap="square">
            <a:spAutoFit/>
          </a:bodyPr>
          <a:lstStyle/>
          <a:p>
            <a:pPr marL="342900" indent="-342900">
              <a:buFont typeface="+mj-lt"/>
              <a:buAutoNum type="arabicPeriod"/>
            </a:pPr>
            <a:r>
              <a:rPr lang="en-US" sz="2800" b="1" dirty="0"/>
              <a:t>Get with your table group and discuss how to count the number of different elements in a compound.</a:t>
            </a:r>
          </a:p>
          <a:p>
            <a:pPr marL="342900" indent="-342900">
              <a:buFont typeface="+mj-lt"/>
              <a:buAutoNum type="arabicPeriod"/>
            </a:pPr>
            <a:r>
              <a:rPr lang="en-US" sz="2800" b="1" dirty="0"/>
              <a:t>Complete the chart by counting the elements and naming them. </a:t>
            </a:r>
          </a:p>
        </p:txBody>
      </p:sp>
    </p:spTree>
    <p:extLst>
      <p:ext uri="{BB962C8B-B14F-4D97-AF65-F5344CB8AC3E}">
        <p14:creationId xmlns:p14="http://schemas.microsoft.com/office/powerpoint/2010/main" val="229680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9580-8B7D-4DB3-86E2-926766AC8582}"/>
              </a:ext>
            </a:extLst>
          </p:cNvPr>
          <p:cNvSpPr>
            <a:spLocks noGrp="1"/>
          </p:cNvSpPr>
          <p:nvPr>
            <p:ph type="title"/>
          </p:nvPr>
        </p:nvSpPr>
        <p:spPr>
          <a:xfrm>
            <a:off x="457200" y="320040"/>
            <a:ext cx="7239000" cy="746760"/>
          </a:xfrm>
        </p:spPr>
        <p:txBody>
          <a:bodyPr>
            <a:normAutofit fontScale="90000"/>
          </a:bodyPr>
          <a:lstStyle/>
          <a:p>
            <a:pPr algn="ctr"/>
            <a:r>
              <a:rPr lang="en-US" sz="6000" b="0" dirty="0">
                <a:solidFill>
                  <a:schemeClr val="tx1"/>
                </a:solidFill>
              </a:rPr>
              <a:t>Today’s Plan</a:t>
            </a:r>
          </a:p>
        </p:txBody>
      </p:sp>
      <p:sp>
        <p:nvSpPr>
          <p:cNvPr id="3" name="Content Placeholder 2">
            <a:extLst>
              <a:ext uri="{FF2B5EF4-FFF2-40B4-BE49-F238E27FC236}">
                <a16:creationId xmlns:a16="http://schemas.microsoft.com/office/drawing/2014/main" id="{AD3ADB5A-DC14-44F4-9D53-F252F6446808}"/>
              </a:ext>
            </a:extLst>
          </p:cNvPr>
          <p:cNvSpPr>
            <a:spLocks noGrp="1"/>
          </p:cNvSpPr>
          <p:nvPr>
            <p:ph idx="1"/>
          </p:nvPr>
        </p:nvSpPr>
        <p:spPr>
          <a:xfrm>
            <a:off x="457200" y="1609416"/>
            <a:ext cx="7620000" cy="4181784"/>
          </a:xfrm>
        </p:spPr>
        <p:txBody>
          <a:bodyPr>
            <a:normAutofit fontScale="92500" lnSpcReduction="10000"/>
          </a:bodyPr>
          <a:lstStyle/>
          <a:p>
            <a:pPr marL="0" indent="0">
              <a:buNone/>
            </a:pPr>
            <a:r>
              <a:rPr lang="en-US" sz="3600" dirty="0">
                <a:solidFill>
                  <a:schemeClr val="accent3">
                    <a:lumMod val="50000"/>
                  </a:schemeClr>
                </a:solidFill>
              </a:rPr>
              <a:t>EQ: </a:t>
            </a:r>
            <a:r>
              <a:rPr lang="en-US" sz="3600" b="1" dirty="0">
                <a:solidFill>
                  <a:schemeClr val="accent3">
                    <a:lumMod val="50000"/>
                  </a:schemeClr>
                </a:solidFill>
              </a:rPr>
              <a:t>How do chemical reactions work?</a:t>
            </a:r>
          </a:p>
          <a:p>
            <a:pPr marL="0" indent="0">
              <a:buNone/>
            </a:pPr>
            <a:endParaRPr lang="en-US" sz="3600" dirty="0">
              <a:solidFill>
                <a:schemeClr val="accent3">
                  <a:lumMod val="50000"/>
                </a:schemeClr>
              </a:solidFill>
            </a:endParaRPr>
          </a:p>
          <a:p>
            <a:pPr marL="509588" indent="-509588">
              <a:buNone/>
            </a:pPr>
            <a:r>
              <a:rPr lang="en-US" sz="3600" dirty="0">
                <a:solidFill>
                  <a:schemeClr val="accent3">
                    <a:lumMod val="50000"/>
                  </a:schemeClr>
                </a:solidFill>
              </a:rPr>
              <a:t>LT: </a:t>
            </a:r>
            <a:r>
              <a:rPr lang="en-US" sz="3600" b="1" dirty="0">
                <a:solidFill>
                  <a:schemeClr val="accent3">
                    <a:lumMod val="50000"/>
                  </a:schemeClr>
                </a:solidFill>
              </a:rPr>
              <a:t>Obtain information about the structure and function of chemical reactions.</a:t>
            </a:r>
          </a:p>
          <a:p>
            <a:pPr marL="0" indent="0">
              <a:buNone/>
            </a:pPr>
            <a:endParaRPr lang="en-US" sz="3600" dirty="0">
              <a:solidFill>
                <a:schemeClr val="accent3">
                  <a:lumMod val="50000"/>
                </a:schemeClr>
              </a:solidFill>
            </a:endParaRPr>
          </a:p>
          <a:p>
            <a:pPr marL="627063" indent="-627063">
              <a:buNone/>
            </a:pPr>
            <a:r>
              <a:rPr lang="en-US" sz="3600" dirty="0">
                <a:solidFill>
                  <a:schemeClr val="accent3">
                    <a:lumMod val="50000"/>
                  </a:schemeClr>
                </a:solidFill>
              </a:rPr>
              <a:t>SC: </a:t>
            </a:r>
            <a:r>
              <a:rPr lang="en-US" sz="3600" b="1" dirty="0">
                <a:solidFill>
                  <a:schemeClr val="accent3">
                    <a:lumMod val="50000"/>
                  </a:schemeClr>
                </a:solidFill>
              </a:rPr>
              <a:t>Use any note taking strategy to summarize how atoms combine to form new substances.</a:t>
            </a:r>
          </a:p>
        </p:txBody>
      </p:sp>
    </p:spTree>
    <p:extLst>
      <p:ext uri="{BB962C8B-B14F-4D97-AF65-F5344CB8AC3E}">
        <p14:creationId xmlns:p14="http://schemas.microsoft.com/office/powerpoint/2010/main" val="389720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4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3554" name="Group 1">
            <a:extLst>
              <a:ext uri="{FF2B5EF4-FFF2-40B4-BE49-F238E27FC236}">
                <a16:creationId xmlns:a16="http://schemas.microsoft.com/office/drawing/2014/main" id="{CB37F440-87AF-4981-A9C7-ADA82404FF52}"/>
              </a:ext>
            </a:extLst>
          </p:cNvPr>
          <p:cNvGrpSpPr>
            <a:grpSpLocks/>
          </p:cNvGrpSpPr>
          <p:nvPr/>
        </p:nvGrpSpPr>
        <p:grpSpPr bwMode="auto">
          <a:xfrm rot="385548">
            <a:off x="6459001" y="1567050"/>
            <a:ext cx="1392344" cy="1006190"/>
            <a:chOff x="533400" y="3581400"/>
            <a:chExt cx="1539240" cy="1143000"/>
          </a:xfrm>
        </p:grpSpPr>
        <p:sp>
          <p:nvSpPr>
            <p:cNvPr id="3" name="Oval 2">
              <a:extLst>
                <a:ext uri="{FF2B5EF4-FFF2-40B4-BE49-F238E27FC236}">
                  <a16:creationId xmlns:a16="http://schemas.microsoft.com/office/drawing/2014/main" id="{45A4FBD5-9622-46C6-AF8B-3442ABFE9630}"/>
                </a:ext>
              </a:extLst>
            </p:cNvPr>
            <p:cNvSpPr>
              <a:spLocks noChangeArrowheads="1"/>
            </p:cNvSpPr>
            <p:nvPr/>
          </p:nvSpPr>
          <p:spPr bwMode="auto">
            <a:xfrm>
              <a:off x="745331" y="3626959"/>
              <a:ext cx="1098097" cy="1096963"/>
            </a:xfrm>
            <a:prstGeom prst="ellipse">
              <a:avLst/>
            </a:prstGeom>
            <a:solidFill>
              <a:srgbClr val="FF0000"/>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4" name="Oval 3">
              <a:extLst>
                <a:ext uri="{FF2B5EF4-FFF2-40B4-BE49-F238E27FC236}">
                  <a16:creationId xmlns:a16="http://schemas.microsoft.com/office/drawing/2014/main" id="{F27475AD-B947-4B98-992B-5A411FCF93A0}"/>
                </a:ext>
              </a:extLst>
            </p:cNvPr>
            <p:cNvSpPr>
              <a:spLocks noChangeArrowheads="1"/>
            </p:cNvSpPr>
            <p:nvPr/>
          </p:nvSpPr>
          <p:spPr bwMode="auto">
            <a:xfrm>
              <a:off x="532867" y="3581151"/>
              <a:ext cx="457011" cy="457200"/>
            </a:xfrm>
            <a:prstGeom prst="ellipse">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5" name="Oval 4">
              <a:extLst>
                <a:ext uri="{FF2B5EF4-FFF2-40B4-BE49-F238E27FC236}">
                  <a16:creationId xmlns:a16="http://schemas.microsoft.com/office/drawing/2014/main" id="{7F9634E2-4DB7-42C4-BC93-217724F26826}"/>
                </a:ext>
              </a:extLst>
            </p:cNvPr>
            <p:cNvSpPr>
              <a:spLocks noChangeArrowheads="1"/>
            </p:cNvSpPr>
            <p:nvPr/>
          </p:nvSpPr>
          <p:spPr bwMode="auto">
            <a:xfrm>
              <a:off x="1605557" y="3620045"/>
              <a:ext cx="457011" cy="457200"/>
            </a:xfrm>
            <a:prstGeom prst="ellipse">
              <a:avLst/>
            </a:prstGeom>
            <a:solidFill>
              <a:srgbClr val="FFFFFF"/>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6" name="Oval 5">
              <a:extLst>
                <a:ext uri="{FF2B5EF4-FFF2-40B4-BE49-F238E27FC236}">
                  <a16:creationId xmlns:a16="http://schemas.microsoft.com/office/drawing/2014/main" id="{4D33317A-965B-4194-ACEF-A46F9B1027C7}"/>
                </a:ext>
              </a:extLst>
            </p:cNvPr>
            <p:cNvSpPr>
              <a:spLocks noChangeArrowheads="1"/>
            </p:cNvSpPr>
            <p:nvPr/>
          </p:nvSpPr>
          <p:spPr bwMode="auto">
            <a:xfrm>
              <a:off x="1757277" y="3803711"/>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7" name="Oval 6">
              <a:extLst>
                <a:ext uri="{FF2B5EF4-FFF2-40B4-BE49-F238E27FC236}">
                  <a16:creationId xmlns:a16="http://schemas.microsoft.com/office/drawing/2014/main" id="{C946D133-0D38-4DB4-AA8E-954842A1513D}"/>
                </a:ext>
              </a:extLst>
            </p:cNvPr>
            <p:cNvSpPr>
              <a:spLocks noChangeArrowheads="1"/>
            </p:cNvSpPr>
            <p:nvPr/>
          </p:nvSpPr>
          <p:spPr bwMode="auto">
            <a:xfrm>
              <a:off x="678393" y="3723979"/>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grpSp>
      <p:sp>
        <p:nvSpPr>
          <p:cNvPr id="23555" name="TextBox 7">
            <a:extLst>
              <a:ext uri="{FF2B5EF4-FFF2-40B4-BE49-F238E27FC236}">
                <a16:creationId xmlns:a16="http://schemas.microsoft.com/office/drawing/2014/main" id="{942DB66E-33A8-4E72-B6BF-41EC13779A8D}"/>
              </a:ext>
            </a:extLst>
          </p:cNvPr>
          <p:cNvSpPr txBox="1">
            <a:spLocks noChangeArrowheads="1"/>
          </p:cNvSpPr>
          <p:nvPr/>
        </p:nvSpPr>
        <p:spPr bwMode="auto">
          <a:xfrm>
            <a:off x="76201" y="304800"/>
            <a:ext cx="7514896"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b="1" dirty="0">
                <a:latin typeface="Century Gothic" panose="020B0502020202020204" pitchFamily="34" charset="0"/>
              </a:rPr>
              <a:t>Here is a short multiple choice test to see how well you have absorbed this information.</a:t>
            </a:r>
          </a:p>
          <a:p>
            <a:pPr eaLnBrk="1" hangingPunct="1">
              <a:spcBef>
                <a:spcPct val="0"/>
              </a:spcBef>
              <a:buFontTx/>
              <a:buNone/>
            </a:pPr>
            <a:endParaRPr lang="en-US" altLang="en-US" sz="2700" dirty="0"/>
          </a:p>
        </p:txBody>
      </p:sp>
      <p:sp>
        <p:nvSpPr>
          <p:cNvPr id="23556" name="TextBox 8">
            <a:extLst>
              <a:ext uri="{FF2B5EF4-FFF2-40B4-BE49-F238E27FC236}">
                <a16:creationId xmlns:a16="http://schemas.microsoft.com/office/drawing/2014/main" id="{85441878-6BC9-4CD2-8B09-677B831D9BC0}"/>
              </a:ext>
            </a:extLst>
          </p:cNvPr>
          <p:cNvSpPr txBox="1">
            <a:spLocks noChangeArrowheads="1"/>
          </p:cNvSpPr>
          <p:nvPr/>
        </p:nvSpPr>
        <p:spPr bwMode="auto">
          <a:xfrm>
            <a:off x="228600" y="2518237"/>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700" b="1" u="sng" dirty="0">
                <a:latin typeface="Bookman Old Style" panose="02050604050505020204" pitchFamily="18" charset="0"/>
              </a:rPr>
              <a:t>Question 1</a:t>
            </a:r>
          </a:p>
          <a:p>
            <a:pPr eaLnBrk="1" hangingPunct="1">
              <a:spcBef>
                <a:spcPct val="0"/>
              </a:spcBef>
              <a:buFontTx/>
              <a:buNone/>
            </a:pPr>
            <a:r>
              <a:rPr lang="en-US" altLang="en-US" sz="2700" b="1" dirty="0">
                <a:latin typeface="Bookman Old Style" panose="02050604050505020204" pitchFamily="18" charset="0"/>
              </a:rPr>
              <a:t>What is it called when two or more DIFFERENT types of atoms bond together?</a:t>
            </a:r>
          </a:p>
        </p:txBody>
      </p:sp>
      <p:sp>
        <p:nvSpPr>
          <p:cNvPr id="23557" name="TextBox 9">
            <a:extLst>
              <a:ext uri="{FF2B5EF4-FFF2-40B4-BE49-F238E27FC236}">
                <a16:creationId xmlns:a16="http://schemas.microsoft.com/office/drawing/2014/main" id="{2D42277A-8489-4694-8725-BC93F1FFD15A}"/>
              </a:ext>
            </a:extLst>
          </p:cNvPr>
          <p:cNvSpPr txBox="1">
            <a:spLocks noChangeArrowheads="1"/>
          </p:cNvSpPr>
          <p:nvPr/>
        </p:nvSpPr>
        <p:spPr bwMode="auto">
          <a:xfrm>
            <a:off x="304800" y="4373089"/>
            <a:ext cx="85344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AutoNum type="alphaUcPeriod"/>
            </a:pPr>
            <a:r>
              <a:rPr lang="en-US" altLang="en-US" sz="2700" dirty="0">
                <a:latin typeface="Bookman Old Style" panose="02050604050505020204" pitchFamily="18" charset="0"/>
                <a:hlinkClick r:id="rId3" action="ppaction://hlinksldjump"/>
              </a:rPr>
              <a:t>an element</a:t>
            </a:r>
            <a:r>
              <a:rPr lang="en-US" altLang="en-US" sz="2700" dirty="0">
                <a:latin typeface="Bookman Old Style" panose="02050604050505020204" pitchFamily="18" charset="0"/>
              </a:rPr>
              <a:t>						B. </a:t>
            </a:r>
            <a:r>
              <a:rPr lang="en-US" altLang="en-US" sz="2700" dirty="0">
                <a:latin typeface="Bookman Old Style" panose="02050604050505020204" pitchFamily="18" charset="0"/>
                <a:hlinkClick r:id="rId4" action="ppaction://hlinksldjump"/>
              </a:rPr>
              <a:t>a compound</a:t>
            </a:r>
            <a:endParaRPr lang="en-US" altLang="en-US" sz="2700" dirty="0">
              <a:latin typeface="Bookman Old Style" panose="02050604050505020204" pitchFamily="18" charset="0"/>
            </a:endParaRPr>
          </a:p>
          <a:p>
            <a:pPr eaLnBrk="1" hangingPunct="1">
              <a:spcBef>
                <a:spcPct val="0"/>
              </a:spcBef>
              <a:spcAft>
                <a:spcPts val="600"/>
              </a:spcAft>
              <a:buFontTx/>
              <a:buNone/>
            </a:pPr>
            <a:endParaRPr lang="en-US" altLang="en-US" sz="2700" dirty="0">
              <a:latin typeface="Bookman Old Style" panose="02050604050505020204" pitchFamily="18" charset="0"/>
            </a:endParaRPr>
          </a:p>
          <a:p>
            <a:pPr eaLnBrk="1" hangingPunct="1">
              <a:spcBef>
                <a:spcPct val="0"/>
              </a:spcBef>
              <a:spcAft>
                <a:spcPts val="3600"/>
              </a:spcAft>
              <a:buFontTx/>
              <a:buNone/>
            </a:pPr>
            <a:r>
              <a:rPr lang="en-US" altLang="en-US" sz="2700" dirty="0">
                <a:latin typeface="Bookman Old Style" panose="02050604050505020204" pitchFamily="18" charset="0"/>
              </a:rPr>
              <a:t>C. </a:t>
            </a:r>
            <a:r>
              <a:rPr lang="en-US" altLang="en-US" sz="2700" dirty="0">
                <a:latin typeface="Bookman Old Style" panose="02050604050505020204" pitchFamily="18" charset="0"/>
                <a:hlinkClick r:id="rId3" action="ppaction://hlinksldjump"/>
              </a:rPr>
              <a:t>a mixture</a:t>
            </a:r>
            <a:r>
              <a:rPr lang="en-US" altLang="en-US" sz="2700" dirty="0">
                <a:latin typeface="Bookman Old Style" panose="02050604050505020204" pitchFamily="18" charset="0"/>
              </a:rPr>
              <a:t>							D.	</a:t>
            </a:r>
            <a:r>
              <a:rPr lang="en-US" altLang="en-US" sz="2700" dirty="0">
                <a:latin typeface="Bookman Old Style" panose="02050604050505020204" pitchFamily="18" charset="0"/>
                <a:hlinkClick r:id="rId3" action="ppaction://hlinksldjump"/>
              </a:rPr>
              <a:t>molecule</a:t>
            </a:r>
            <a:endParaRPr lang="en-US" altLang="en-US" sz="2700" dirty="0">
              <a:latin typeface="Bookman Old Style" panose="020506040505050202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4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5842" name="TextBox 1">
            <a:extLst>
              <a:ext uri="{FF2B5EF4-FFF2-40B4-BE49-F238E27FC236}">
                <a16:creationId xmlns:a16="http://schemas.microsoft.com/office/drawing/2014/main" id="{08AA10C8-1205-41BD-86BD-BCEAF1A8F4B3}"/>
              </a:ext>
            </a:extLst>
          </p:cNvPr>
          <p:cNvSpPr txBox="1">
            <a:spLocks noChangeArrowheads="1"/>
          </p:cNvSpPr>
          <p:nvPr/>
        </p:nvSpPr>
        <p:spPr bwMode="auto">
          <a:xfrm>
            <a:off x="685800" y="1143000"/>
            <a:ext cx="8001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6800" dirty="0">
                <a:latin typeface="Bookman Old Style" panose="02050604050505020204" pitchFamily="18" charset="0"/>
              </a:rPr>
              <a:t>That is incorrect.  </a:t>
            </a:r>
          </a:p>
          <a:p>
            <a:pPr algn="ctr" eaLnBrk="1" hangingPunct="1">
              <a:spcBef>
                <a:spcPct val="0"/>
              </a:spcBef>
              <a:buFontTx/>
              <a:buNone/>
            </a:pPr>
            <a:endParaRPr lang="en-US" altLang="en-US" sz="6800" dirty="0">
              <a:latin typeface="Bookman Old Style" panose="02050604050505020204" pitchFamily="18" charset="0"/>
            </a:endParaRPr>
          </a:p>
          <a:p>
            <a:pPr algn="ctr" eaLnBrk="1" hangingPunct="1">
              <a:spcBef>
                <a:spcPct val="0"/>
              </a:spcBef>
              <a:buFontTx/>
              <a:buNone/>
            </a:pPr>
            <a:r>
              <a:rPr lang="en-US" altLang="en-US" sz="6800" dirty="0">
                <a:latin typeface="Bookman Old Style" panose="02050604050505020204" pitchFamily="18" charset="0"/>
                <a:hlinkClick r:id="rId3" action="ppaction://hlinksldjump"/>
              </a:rPr>
              <a:t>Try again</a:t>
            </a:r>
            <a:r>
              <a:rPr lang="en-US" altLang="en-US" sz="6800" dirty="0">
                <a:latin typeface="Bookman Old Style" panose="0205060405050502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977660E1-A29A-4340-99E5-0D61F302BE05}"/>
              </a:ext>
            </a:extLst>
          </p:cNvPr>
          <p:cNvSpPr txBox="1">
            <a:spLocks noChangeArrowheads="1"/>
          </p:cNvSpPr>
          <p:nvPr/>
        </p:nvSpPr>
        <p:spPr bwMode="auto">
          <a:xfrm>
            <a:off x="76200" y="228600"/>
            <a:ext cx="8910782"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7800" dirty="0">
                <a:latin typeface="+mn-lt"/>
              </a:rPr>
              <a:t>That’s correct!</a:t>
            </a:r>
          </a:p>
          <a:p>
            <a:pPr algn="ctr" eaLnBrk="1" hangingPunct="1">
              <a:spcBef>
                <a:spcPct val="0"/>
              </a:spcBef>
              <a:buFontTx/>
              <a:buNone/>
            </a:pPr>
            <a:r>
              <a:rPr lang="en-US" altLang="en-US" sz="5100" dirty="0">
                <a:latin typeface="+mn-lt"/>
              </a:rPr>
              <a:t>A</a:t>
            </a:r>
            <a:r>
              <a:rPr lang="en-US" altLang="en-US" sz="7800" dirty="0">
                <a:latin typeface="+mn-lt"/>
              </a:rPr>
              <a:t> </a:t>
            </a:r>
            <a:r>
              <a:rPr lang="en-US" altLang="en-US" sz="5100" b="1" u="sng" dirty="0">
                <a:effectLst>
                  <a:outerShdw blurRad="38100" dist="38100" dir="2700000" algn="tl">
                    <a:srgbClr val="000000">
                      <a:alpha val="43137"/>
                    </a:srgbClr>
                  </a:outerShdw>
                </a:effectLst>
                <a:latin typeface="+mn-lt"/>
              </a:rPr>
              <a:t>compound</a:t>
            </a:r>
            <a:r>
              <a:rPr lang="en-US" altLang="en-US" sz="5100" dirty="0">
                <a:latin typeface="+mn-lt"/>
              </a:rPr>
              <a:t> has DIFFERENT types of atoms bonded together.</a:t>
            </a:r>
          </a:p>
          <a:p>
            <a:pPr algn="ctr" eaLnBrk="1" hangingPunct="1">
              <a:spcBef>
                <a:spcPct val="0"/>
              </a:spcBef>
              <a:buFontTx/>
              <a:buNone/>
            </a:pPr>
            <a:endParaRPr lang="en-US" altLang="en-US" sz="5100" dirty="0">
              <a:latin typeface="+mn-lt"/>
            </a:endParaRPr>
          </a:p>
          <a:p>
            <a:pPr algn="ctr" eaLnBrk="1" hangingPunct="1">
              <a:spcBef>
                <a:spcPct val="0"/>
              </a:spcBef>
              <a:buFontTx/>
              <a:buNone/>
            </a:pPr>
            <a:r>
              <a:rPr lang="en-US" altLang="en-US" sz="2400" b="1" dirty="0">
                <a:latin typeface="+mn-lt"/>
              </a:rPr>
              <a:t>If you were thinking of a molecule, remember that a molecule is two or more atoms bonded together.  </a:t>
            </a:r>
          </a:p>
          <a:p>
            <a:pPr algn="ctr" eaLnBrk="1" hangingPunct="1">
              <a:spcBef>
                <a:spcPct val="0"/>
              </a:spcBef>
              <a:buFontTx/>
              <a:buNone/>
            </a:pPr>
            <a:r>
              <a:rPr lang="en-US" altLang="en-US" sz="2400" b="1" dirty="0">
                <a:latin typeface="+mn-lt"/>
              </a:rPr>
              <a:t>Those atoms could </a:t>
            </a:r>
            <a:r>
              <a:rPr lang="en-US" altLang="en-US" sz="2400" b="1" dirty="0">
                <a:latin typeface="Century Gothic" panose="020B0502020202020204" pitchFamily="34" charset="0"/>
              </a:rPr>
              <a:t>be the same (an element) </a:t>
            </a:r>
          </a:p>
          <a:p>
            <a:pPr algn="ctr" eaLnBrk="1" hangingPunct="1">
              <a:spcBef>
                <a:spcPct val="0"/>
              </a:spcBef>
              <a:buFontTx/>
              <a:buNone/>
            </a:pPr>
            <a:r>
              <a:rPr lang="en-US" altLang="en-US" sz="2400" b="1" dirty="0">
                <a:latin typeface="Century Gothic" panose="020B0502020202020204" pitchFamily="34" charset="0"/>
              </a:rPr>
              <a:t>or different (a compound).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6626" name="Group 1">
            <a:extLst>
              <a:ext uri="{FF2B5EF4-FFF2-40B4-BE49-F238E27FC236}">
                <a16:creationId xmlns:a16="http://schemas.microsoft.com/office/drawing/2014/main" id="{8C46DF26-3CD0-40D0-AE06-BF5C7A0B68E7}"/>
              </a:ext>
            </a:extLst>
          </p:cNvPr>
          <p:cNvGrpSpPr>
            <a:grpSpLocks/>
          </p:cNvGrpSpPr>
          <p:nvPr/>
        </p:nvGrpSpPr>
        <p:grpSpPr bwMode="auto">
          <a:xfrm rot="385548">
            <a:off x="737816" y="491135"/>
            <a:ext cx="1510678" cy="1014335"/>
            <a:chOff x="533400" y="3581400"/>
            <a:chExt cx="1539240" cy="1143000"/>
          </a:xfrm>
        </p:grpSpPr>
        <p:sp>
          <p:nvSpPr>
            <p:cNvPr id="3" name="Oval 2">
              <a:extLst>
                <a:ext uri="{FF2B5EF4-FFF2-40B4-BE49-F238E27FC236}">
                  <a16:creationId xmlns:a16="http://schemas.microsoft.com/office/drawing/2014/main" id="{0E424C8B-2927-46BF-BE64-20B70018A9B3}"/>
                </a:ext>
              </a:extLst>
            </p:cNvPr>
            <p:cNvSpPr>
              <a:spLocks noChangeArrowheads="1"/>
            </p:cNvSpPr>
            <p:nvPr/>
          </p:nvSpPr>
          <p:spPr bwMode="auto">
            <a:xfrm>
              <a:off x="745331" y="3626959"/>
              <a:ext cx="1098097" cy="1096963"/>
            </a:xfrm>
            <a:prstGeom prst="ellipse">
              <a:avLst/>
            </a:prstGeom>
            <a:solidFill>
              <a:srgbClr val="FF0000"/>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4" name="Oval 3">
              <a:extLst>
                <a:ext uri="{FF2B5EF4-FFF2-40B4-BE49-F238E27FC236}">
                  <a16:creationId xmlns:a16="http://schemas.microsoft.com/office/drawing/2014/main" id="{162D9688-8B3E-4827-B888-05C5E93F1E76}"/>
                </a:ext>
              </a:extLst>
            </p:cNvPr>
            <p:cNvSpPr>
              <a:spLocks noChangeArrowheads="1"/>
            </p:cNvSpPr>
            <p:nvPr/>
          </p:nvSpPr>
          <p:spPr bwMode="auto">
            <a:xfrm>
              <a:off x="532867" y="3581151"/>
              <a:ext cx="457011" cy="457200"/>
            </a:xfrm>
            <a:prstGeom prst="ellipse">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5" name="Oval 4">
              <a:extLst>
                <a:ext uri="{FF2B5EF4-FFF2-40B4-BE49-F238E27FC236}">
                  <a16:creationId xmlns:a16="http://schemas.microsoft.com/office/drawing/2014/main" id="{C679A930-6345-4E73-A559-255CB751A767}"/>
                </a:ext>
              </a:extLst>
            </p:cNvPr>
            <p:cNvSpPr>
              <a:spLocks noChangeArrowheads="1"/>
            </p:cNvSpPr>
            <p:nvPr/>
          </p:nvSpPr>
          <p:spPr bwMode="auto">
            <a:xfrm>
              <a:off x="1605557" y="3620045"/>
              <a:ext cx="457011" cy="457200"/>
            </a:xfrm>
            <a:prstGeom prst="ellipse">
              <a:avLst/>
            </a:prstGeom>
            <a:solidFill>
              <a:srgbClr val="FFFFFF"/>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6" name="Oval 5">
              <a:extLst>
                <a:ext uri="{FF2B5EF4-FFF2-40B4-BE49-F238E27FC236}">
                  <a16:creationId xmlns:a16="http://schemas.microsoft.com/office/drawing/2014/main" id="{71773E8C-8739-401A-85BC-409FFDDAB943}"/>
                </a:ext>
              </a:extLst>
            </p:cNvPr>
            <p:cNvSpPr>
              <a:spLocks noChangeArrowheads="1"/>
            </p:cNvSpPr>
            <p:nvPr/>
          </p:nvSpPr>
          <p:spPr bwMode="auto">
            <a:xfrm>
              <a:off x="1757277" y="3803711"/>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7" name="Oval 6">
              <a:extLst>
                <a:ext uri="{FF2B5EF4-FFF2-40B4-BE49-F238E27FC236}">
                  <a16:creationId xmlns:a16="http://schemas.microsoft.com/office/drawing/2014/main" id="{650ACB4E-2447-4A0F-A3E5-836C569772B1}"/>
                </a:ext>
              </a:extLst>
            </p:cNvPr>
            <p:cNvSpPr>
              <a:spLocks noChangeArrowheads="1"/>
            </p:cNvSpPr>
            <p:nvPr/>
          </p:nvSpPr>
          <p:spPr bwMode="auto">
            <a:xfrm>
              <a:off x="678393" y="3723979"/>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grpSp>
      <p:sp>
        <p:nvSpPr>
          <p:cNvPr id="26627" name="TextBox 8">
            <a:extLst>
              <a:ext uri="{FF2B5EF4-FFF2-40B4-BE49-F238E27FC236}">
                <a16:creationId xmlns:a16="http://schemas.microsoft.com/office/drawing/2014/main" id="{18EE2D30-2A78-4375-8C09-D668DA0166DD}"/>
              </a:ext>
            </a:extLst>
          </p:cNvPr>
          <p:cNvSpPr txBox="1">
            <a:spLocks noChangeArrowheads="1"/>
          </p:cNvSpPr>
          <p:nvPr/>
        </p:nvSpPr>
        <p:spPr bwMode="auto">
          <a:xfrm>
            <a:off x="304800" y="1586818"/>
            <a:ext cx="85344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100" b="1" u="sng" dirty="0">
                <a:latin typeface="Bookman Old Style" panose="02050604050505020204" pitchFamily="18" charset="0"/>
              </a:rPr>
              <a:t>Question 2</a:t>
            </a:r>
          </a:p>
          <a:p>
            <a:pPr eaLnBrk="1" hangingPunct="1">
              <a:spcBef>
                <a:spcPct val="0"/>
              </a:spcBef>
              <a:buFontTx/>
              <a:buNone/>
            </a:pPr>
            <a:r>
              <a:rPr lang="en-US" altLang="en-US" sz="3100" b="1" dirty="0">
                <a:latin typeface="Bookman Old Style" panose="02050604050505020204" pitchFamily="18" charset="0"/>
              </a:rPr>
              <a:t>What do you call a combination of different substances that remain the same substances and can be separated by physical means?</a:t>
            </a:r>
          </a:p>
        </p:txBody>
      </p:sp>
      <p:sp>
        <p:nvSpPr>
          <p:cNvPr id="26628" name="TextBox 9">
            <a:extLst>
              <a:ext uri="{FF2B5EF4-FFF2-40B4-BE49-F238E27FC236}">
                <a16:creationId xmlns:a16="http://schemas.microsoft.com/office/drawing/2014/main" id="{7C9C7952-CD10-4B59-916F-9D59B2F0AB8C}"/>
              </a:ext>
            </a:extLst>
          </p:cNvPr>
          <p:cNvSpPr txBox="1">
            <a:spLocks noChangeArrowheads="1"/>
          </p:cNvSpPr>
          <p:nvPr/>
        </p:nvSpPr>
        <p:spPr bwMode="auto">
          <a:xfrm>
            <a:off x="304800" y="4275950"/>
            <a:ext cx="85344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AutoNum type="alphaUcPeriod"/>
            </a:pPr>
            <a:r>
              <a:rPr lang="en-US" altLang="en-US" sz="2700" dirty="0">
                <a:latin typeface="Bookman Old Style" panose="02050604050505020204" pitchFamily="18" charset="0"/>
                <a:hlinkClick r:id="rId2" action="ppaction://hlinksldjump"/>
              </a:rPr>
              <a:t>an element</a:t>
            </a:r>
            <a:r>
              <a:rPr lang="en-US" altLang="en-US" sz="2700" dirty="0">
                <a:latin typeface="Bookman Old Style" panose="02050604050505020204" pitchFamily="18" charset="0"/>
              </a:rPr>
              <a:t>						B. </a:t>
            </a:r>
            <a:r>
              <a:rPr lang="en-US" altLang="en-US" sz="2700" dirty="0">
                <a:latin typeface="Bookman Old Style" panose="02050604050505020204" pitchFamily="18" charset="0"/>
                <a:hlinkClick r:id="rId2" action="ppaction://hlinksldjump"/>
              </a:rPr>
              <a:t>a compound</a:t>
            </a:r>
            <a:endParaRPr lang="en-US" altLang="en-US" sz="2700" dirty="0">
              <a:latin typeface="Bookman Old Style" panose="02050604050505020204" pitchFamily="18" charset="0"/>
            </a:endParaRPr>
          </a:p>
          <a:p>
            <a:pPr eaLnBrk="1" hangingPunct="1">
              <a:spcBef>
                <a:spcPct val="0"/>
              </a:spcBef>
              <a:spcAft>
                <a:spcPts val="600"/>
              </a:spcAft>
              <a:buFontTx/>
              <a:buNone/>
            </a:pPr>
            <a:endParaRPr lang="en-US" altLang="en-US" sz="2700" dirty="0">
              <a:latin typeface="Bookman Old Style" panose="02050604050505020204" pitchFamily="18" charset="0"/>
            </a:endParaRPr>
          </a:p>
          <a:p>
            <a:pPr eaLnBrk="1" hangingPunct="1">
              <a:spcBef>
                <a:spcPct val="0"/>
              </a:spcBef>
              <a:spcAft>
                <a:spcPts val="3600"/>
              </a:spcAft>
              <a:buFontTx/>
              <a:buNone/>
            </a:pPr>
            <a:r>
              <a:rPr lang="en-US" altLang="en-US" sz="2700" dirty="0">
                <a:latin typeface="Bookman Old Style" panose="02050604050505020204" pitchFamily="18" charset="0"/>
              </a:rPr>
              <a:t>C. </a:t>
            </a:r>
            <a:r>
              <a:rPr lang="en-US" altLang="en-US" sz="2700" dirty="0">
                <a:latin typeface="Bookman Old Style" panose="02050604050505020204" pitchFamily="18" charset="0"/>
                <a:hlinkClick r:id="rId3" action="ppaction://hlinksldjump"/>
              </a:rPr>
              <a:t>a mixture</a:t>
            </a:r>
            <a:r>
              <a:rPr lang="en-US" altLang="en-US" sz="2700" dirty="0">
                <a:latin typeface="Bookman Old Style" panose="02050604050505020204" pitchFamily="18" charset="0"/>
              </a:rPr>
              <a:t>							D.	</a:t>
            </a:r>
            <a:r>
              <a:rPr lang="en-US" altLang="en-US" sz="2700" dirty="0">
                <a:latin typeface="Bookman Old Style" panose="02050604050505020204" pitchFamily="18" charset="0"/>
                <a:hlinkClick r:id="rId2" action="ppaction://hlinksldjump"/>
              </a:rPr>
              <a:t>molecule</a:t>
            </a:r>
            <a:endParaRPr lang="en-US" altLang="en-US" sz="2700" dirty="0">
              <a:latin typeface="Bookman Old Style" panose="020506040505050202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8914" name="TextBox 1">
            <a:extLst>
              <a:ext uri="{FF2B5EF4-FFF2-40B4-BE49-F238E27FC236}">
                <a16:creationId xmlns:a16="http://schemas.microsoft.com/office/drawing/2014/main" id="{BF6114DA-BCBC-492D-8B2C-75C502BF652F}"/>
              </a:ext>
            </a:extLst>
          </p:cNvPr>
          <p:cNvSpPr txBox="1">
            <a:spLocks noChangeArrowheads="1"/>
          </p:cNvSpPr>
          <p:nvPr/>
        </p:nvSpPr>
        <p:spPr bwMode="auto">
          <a:xfrm>
            <a:off x="685800" y="1143000"/>
            <a:ext cx="8001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6800">
                <a:latin typeface="Bookman Old Style" panose="02050604050505020204" pitchFamily="18" charset="0"/>
              </a:rPr>
              <a:t>That is incorrect.  </a:t>
            </a:r>
          </a:p>
          <a:p>
            <a:pPr algn="ctr" eaLnBrk="1" hangingPunct="1">
              <a:spcBef>
                <a:spcPct val="0"/>
              </a:spcBef>
              <a:buFontTx/>
              <a:buNone/>
            </a:pPr>
            <a:endParaRPr lang="en-US" altLang="en-US" sz="6800">
              <a:latin typeface="Bookman Old Style" panose="02050604050505020204" pitchFamily="18" charset="0"/>
            </a:endParaRPr>
          </a:p>
          <a:p>
            <a:pPr algn="ctr" eaLnBrk="1" hangingPunct="1">
              <a:spcBef>
                <a:spcPct val="0"/>
              </a:spcBef>
              <a:buFontTx/>
              <a:buNone/>
            </a:pPr>
            <a:r>
              <a:rPr lang="en-US" altLang="en-US" sz="6800">
                <a:latin typeface="Bookman Old Style" panose="02050604050505020204" pitchFamily="18" charset="0"/>
                <a:hlinkClick r:id="rId3" action="ppaction://hlinksldjump"/>
              </a:rPr>
              <a:t>Try again</a:t>
            </a:r>
            <a:r>
              <a:rPr lang="en-US" altLang="en-US" sz="6800">
                <a:latin typeface="Bookman Old Style" panose="0205060405050502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id="{9E7C3994-0B4D-4C57-BC20-216B24A8B7ED}"/>
              </a:ext>
            </a:extLst>
          </p:cNvPr>
          <p:cNvSpPr txBox="1">
            <a:spLocks noChangeArrowheads="1"/>
          </p:cNvSpPr>
          <p:nvPr/>
        </p:nvSpPr>
        <p:spPr bwMode="auto">
          <a:xfrm>
            <a:off x="304800" y="914400"/>
            <a:ext cx="83058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7800" dirty="0">
                <a:latin typeface="Bookman Old Style" panose="02050604050505020204" pitchFamily="18" charset="0"/>
              </a:rPr>
              <a:t>That’s correct!</a:t>
            </a:r>
          </a:p>
          <a:p>
            <a:pPr algn="ctr" eaLnBrk="1" hangingPunct="1">
              <a:spcBef>
                <a:spcPct val="0"/>
              </a:spcBef>
              <a:buFontTx/>
              <a:buNone/>
            </a:pPr>
            <a:r>
              <a:rPr lang="en-US" altLang="en-US" sz="7800" dirty="0">
                <a:latin typeface="Bookman Old Style" panose="02050604050505020204" pitchFamily="18" charset="0"/>
              </a:rPr>
              <a:t>  </a:t>
            </a:r>
            <a:r>
              <a:rPr lang="en-US" altLang="en-US" sz="5100" dirty="0">
                <a:latin typeface="Bookman Old Style" panose="02050604050505020204" pitchFamily="18" charset="0"/>
              </a:rPr>
              <a:t>In a </a:t>
            </a:r>
            <a:r>
              <a:rPr lang="en-US" altLang="en-US" sz="5100" b="1" u="sng" dirty="0">
                <a:effectLst>
                  <a:outerShdw blurRad="38100" dist="38100" dir="2700000" algn="tl">
                    <a:srgbClr val="000000">
                      <a:alpha val="43137"/>
                    </a:srgbClr>
                  </a:outerShdw>
                </a:effectLst>
                <a:latin typeface="Bookman Old Style" panose="02050604050505020204" pitchFamily="18" charset="0"/>
              </a:rPr>
              <a:t>mixture</a:t>
            </a:r>
            <a:r>
              <a:rPr lang="en-US" altLang="en-US" sz="5100" dirty="0">
                <a:latin typeface="Bookman Old Style" panose="02050604050505020204" pitchFamily="18" charset="0"/>
              </a:rPr>
              <a:t> the substances are combined, but are NOT bonded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9698" name="Group 1">
            <a:extLst>
              <a:ext uri="{FF2B5EF4-FFF2-40B4-BE49-F238E27FC236}">
                <a16:creationId xmlns:a16="http://schemas.microsoft.com/office/drawing/2014/main" id="{B809F5CD-0E3A-47BD-A670-0279309AE35D}"/>
              </a:ext>
            </a:extLst>
          </p:cNvPr>
          <p:cNvGrpSpPr>
            <a:grpSpLocks/>
          </p:cNvGrpSpPr>
          <p:nvPr/>
        </p:nvGrpSpPr>
        <p:grpSpPr bwMode="auto">
          <a:xfrm rot="385548">
            <a:off x="533400" y="527050"/>
            <a:ext cx="1539875" cy="1143000"/>
            <a:chOff x="533400" y="3581400"/>
            <a:chExt cx="1539240" cy="1143000"/>
          </a:xfrm>
        </p:grpSpPr>
        <p:sp>
          <p:nvSpPr>
            <p:cNvPr id="3" name="Oval 2">
              <a:extLst>
                <a:ext uri="{FF2B5EF4-FFF2-40B4-BE49-F238E27FC236}">
                  <a16:creationId xmlns:a16="http://schemas.microsoft.com/office/drawing/2014/main" id="{D3FF688E-EEC9-4A01-97DE-CCD27231067C}"/>
                </a:ext>
              </a:extLst>
            </p:cNvPr>
            <p:cNvSpPr>
              <a:spLocks noChangeArrowheads="1"/>
            </p:cNvSpPr>
            <p:nvPr/>
          </p:nvSpPr>
          <p:spPr bwMode="auto">
            <a:xfrm>
              <a:off x="745331" y="3626959"/>
              <a:ext cx="1098097" cy="1096963"/>
            </a:xfrm>
            <a:prstGeom prst="ellipse">
              <a:avLst/>
            </a:prstGeom>
            <a:solidFill>
              <a:srgbClr val="FF0000"/>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4" name="Oval 3">
              <a:extLst>
                <a:ext uri="{FF2B5EF4-FFF2-40B4-BE49-F238E27FC236}">
                  <a16:creationId xmlns:a16="http://schemas.microsoft.com/office/drawing/2014/main" id="{95BD4E97-CE9D-433F-8DCF-032AF396B9EB}"/>
                </a:ext>
              </a:extLst>
            </p:cNvPr>
            <p:cNvSpPr>
              <a:spLocks noChangeArrowheads="1"/>
            </p:cNvSpPr>
            <p:nvPr/>
          </p:nvSpPr>
          <p:spPr bwMode="auto">
            <a:xfrm>
              <a:off x="532867" y="3581151"/>
              <a:ext cx="457011" cy="457200"/>
            </a:xfrm>
            <a:prstGeom prst="ellipse">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5" name="Oval 4">
              <a:extLst>
                <a:ext uri="{FF2B5EF4-FFF2-40B4-BE49-F238E27FC236}">
                  <a16:creationId xmlns:a16="http://schemas.microsoft.com/office/drawing/2014/main" id="{6ABA2FB4-94D0-421A-A991-C275BE99A260}"/>
                </a:ext>
              </a:extLst>
            </p:cNvPr>
            <p:cNvSpPr>
              <a:spLocks noChangeArrowheads="1"/>
            </p:cNvSpPr>
            <p:nvPr/>
          </p:nvSpPr>
          <p:spPr bwMode="auto">
            <a:xfrm>
              <a:off x="1605557" y="3620045"/>
              <a:ext cx="457011" cy="457200"/>
            </a:xfrm>
            <a:prstGeom prst="ellipse">
              <a:avLst/>
            </a:prstGeom>
            <a:solidFill>
              <a:srgbClr val="FFFFFF"/>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6" name="Oval 5">
              <a:extLst>
                <a:ext uri="{FF2B5EF4-FFF2-40B4-BE49-F238E27FC236}">
                  <a16:creationId xmlns:a16="http://schemas.microsoft.com/office/drawing/2014/main" id="{BE10DE37-7DA9-4B84-A94A-206B1FDFBE15}"/>
                </a:ext>
              </a:extLst>
            </p:cNvPr>
            <p:cNvSpPr>
              <a:spLocks noChangeArrowheads="1"/>
            </p:cNvSpPr>
            <p:nvPr/>
          </p:nvSpPr>
          <p:spPr bwMode="auto">
            <a:xfrm>
              <a:off x="1757277" y="3803711"/>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7" name="Oval 6">
              <a:extLst>
                <a:ext uri="{FF2B5EF4-FFF2-40B4-BE49-F238E27FC236}">
                  <a16:creationId xmlns:a16="http://schemas.microsoft.com/office/drawing/2014/main" id="{36830FFE-0BEE-400E-9DB3-B3E5D9A7CAF5}"/>
                </a:ext>
              </a:extLst>
            </p:cNvPr>
            <p:cNvSpPr>
              <a:spLocks noChangeArrowheads="1"/>
            </p:cNvSpPr>
            <p:nvPr/>
          </p:nvSpPr>
          <p:spPr bwMode="auto">
            <a:xfrm>
              <a:off x="678393" y="3723979"/>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grpSp>
      <p:sp>
        <p:nvSpPr>
          <p:cNvPr id="29699" name="TextBox 8">
            <a:extLst>
              <a:ext uri="{FF2B5EF4-FFF2-40B4-BE49-F238E27FC236}">
                <a16:creationId xmlns:a16="http://schemas.microsoft.com/office/drawing/2014/main" id="{ADC3C46D-5F79-440F-8522-99BE94DF3EFE}"/>
              </a:ext>
            </a:extLst>
          </p:cNvPr>
          <p:cNvSpPr txBox="1">
            <a:spLocks noChangeArrowheads="1"/>
          </p:cNvSpPr>
          <p:nvPr/>
        </p:nvSpPr>
        <p:spPr bwMode="auto">
          <a:xfrm>
            <a:off x="304800" y="1981910"/>
            <a:ext cx="8534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3100" b="1" u="sng" dirty="0">
                <a:latin typeface="Bookman Old Style" panose="02050604050505020204" pitchFamily="18" charset="0"/>
              </a:rPr>
              <a:t>Question 3</a:t>
            </a:r>
          </a:p>
          <a:p>
            <a:pPr eaLnBrk="1" hangingPunct="1">
              <a:spcBef>
                <a:spcPct val="0"/>
              </a:spcBef>
              <a:buFont typeface="Arial" panose="020B0604020202020204" pitchFamily="34" charset="0"/>
              <a:buNone/>
            </a:pPr>
            <a:r>
              <a:rPr lang="en-US" altLang="en-US" sz="3100" b="1" dirty="0">
                <a:latin typeface="Bookman Old Style" panose="02050604050505020204" pitchFamily="18" charset="0"/>
              </a:rPr>
              <a:t>What do you call it when two or more of the SAME TYPE of atom bond together?</a:t>
            </a:r>
          </a:p>
          <a:p>
            <a:pPr eaLnBrk="1" hangingPunct="1">
              <a:spcBef>
                <a:spcPct val="0"/>
              </a:spcBef>
              <a:buFontTx/>
              <a:buNone/>
            </a:pPr>
            <a:endParaRPr lang="en-US" altLang="en-US" sz="3100" b="1" u="sng" dirty="0">
              <a:latin typeface="Bookman Old Style" panose="02050604050505020204" pitchFamily="18" charset="0"/>
            </a:endParaRPr>
          </a:p>
        </p:txBody>
      </p:sp>
      <p:sp>
        <p:nvSpPr>
          <p:cNvPr id="29700" name="TextBox 9">
            <a:extLst>
              <a:ext uri="{FF2B5EF4-FFF2-40B4-BE49-F238E27FC236}">
                <a16:creationId xmlns:a16="http://schemas.microsoft.com/office/drawing/2014/main" id="{D603423C-5438-43EC-A3D4-B3B863F52D8A}"/>
              </a:ext>
            </a:extLst>
          </p:cNvPr>
          <p:cNvSpPr txBox="1">
            <a:spLocks noChangeArrowheads="1"/>
          </p:cNvSpPr>
          <p:nvPr/>
        </p:nvSpPr>
        <p:spPr bwMode="auto">
          <a:xfrm>
            <a:off x="304800" y="3962400"/>
            <a:ext cx="8534400" cy="1492250"/>
          </a:xfrm>
          <a:prstGeom prst="rect">
            <a:avLst/>
          </a:prstGeom>
          <a:gradFill>
            <a:gsLst>
              <a:gs pos="25000">
                <a:schemeClr val="bg1">
                  <a:tint val="78000"/>
                  <a:satMod val="220000"/>
                </a:schemeClr>
              </a:gs>
              <a:gs pos="100000">
                <a:schemeClr val="bg2"/>
              </a:gs>
            </a:gsLst>
            <a:path path="circle">
              <a:fillToRect l="50000" t="50000" r="50000" b="50000"/>
            </a:path>
          </a:gradFill>
          <a:ln>
            <a:noFill/>
          </a:ln>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AutoNum type="alphaUcPeriod"/>
            </a:pPr>
            <a:r>
              <a:rPr lang="en-US" altLang="en-US" sz="2700" dirty="0">
                <a:latin typeface="Bookman Old Style" panose="02050604050505020204" pitchFamily="18" charset="0"/>
                <a:hlinkClick r:id="rId2" action="ppaction://hlinksldjump"/>
              </a:rPr>
              <a:t>an element</a:t>
            </a:r>
            <a:r>
              <a:rPr lang="en-US" altLang="en-US" sz="2700" dirty="0">
                <a:latin typeface="Bookman Old Style" panose="02050604050505020204" pitchFamily="18" charset="0"/>
              </a:rPr>
              <a:t>						B. </a:t>
            </a:r>
            <a:r>
              <a:rPr lang="en-US" altLang="en-US" sz="2700" dirty="0">
                <a:latin typeface="Bookman Old Style" panose="02050604050505020204" pitchFamily="18" charset="0"/>
                <a:hlinkClick r:id="rId3" action="ppaction://hlinksldjump"/>
              </a:rPr>
              <a:t>a compound</a:t>
            </a:r>
            <a:endParaRPr lang="en-US" altLang="en-US" sz="2700" dirty="0">
              <a:latin typeface="Bookman Old Style" panose="02050604050505020204" pitchFamily="18" charset="0"/>
            </a:endParaRPr>
          </a:p>
          <a:p>
            <a:pPr eaLnBrk="1" hangingPunct="1">
              <a:spcBef>
                <a:spcPct val="0"/>
              </a:spcBef>
              <a:spcAft>
                <a:spcPts val="600"/>
              </a:spcAft>
              <a:buFontTx/>
              <a:buNone/>
            </a:pPr>
            <a:endParaRPr lang="en-US" altLang="en-US" sz="2700" dirty="0">
              <a:latin typeface="Bookman Old Style" panose="02050604050505020204" pitchFamily="18" charset="0"/>
            </a:endParaRPr>
          </a:p>
          <a:p>
            <a:pPr eaLnBrk="1" hangingPunct="1">
              <a:spcBef>
                <a:spcPct val="0"/>
              </a:spcBef>
              <a:spcAft>
                <a:spcPts val="3600"/>
              </a:spcAft>
              <a:buFontTx/>
              <a:buNone/>
            </a:pPr>
            <a:r>
              <a:rPr lang="en-US" altLang="en-US" sz="2700" dirty="0">
                <a:latin typeface="Bookman Old Style" panose="02050604050505020204" pitchFamily="18" charset="0"/>
              </a:rPr>
              <a:t>C. </a:t>
            </a:r>
            <a:r>
              <a:rPr lang="en-US" altLang="en-US" sz="2700" dirty="0">
                <a:latin typeface="Bookman Old Style" panose="02050604050505020204" pitchFamily="18" charset="0"/>
                <a:hlinkClick r:id="rId3" action="ppaction://hlinksldjump"/>
              </a:rPr>
              <a:t>a mixture</a:t>
            </a:r>
            <a:r>
              <a:rPr lang="en-US" altLang="en-US" sz="2700" dirty="0">
                <a:latin typeface="Bookman Old Style" panose="02050604050505020204" pitchFamily="18" charset="0"/>
              </a:rPr>
              <a:t>							D.	</a:t>
            </a:r>
            <a:r>
              <a:rPr lang="en-US" altLang="en-US" sz="2700" dirty="0">
                <a:latin typeface="Bookman Old Style" panose="02050604050505020204" pitchFamily="18" charset="0"/>
                <a:hlinkClick r:id="rId3" action="ppaction://hlinksldjump"/>
              </a:rPr>
              <a:t>molecule</a:t>
            </a:r>
            <a:endParaRPr lang="en-US" altLang="en-US" sz="2700" dirty="0">
              <a:latin typeface="Bookman Old Style" panose="020506040505050202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7E3B4F83-3909-4DFD-B649-5B962B21100E}"/>
              </a:ext>
            </a:extLst>
          </p:cNvPr>
          <p:cNvSpPr txBox="1">
            <a:spLocks noChangeArrowheads="1"/>
          </p:cNvSpPr>
          <p:nvPr/>
        </p:nvSpPr>
        <p:spPr bwMode="auto">
          <a:xfrm>
            <a:off x="685800" y="1143000"/>
            <a:ext cx="8001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6800">
                <a:latin typeface="Bookman Old Style" panose="02050604050505020204" pitchFamily="18" charset="0"/>
              </a:rPr>
              <a:t>That is incorrect.  </a:t>
            </a:r>
          </a:p>
          <a:p>
            <a:pPr algn="ctr" eaLnBrk="1" hangingPunct="1">
              <a:spcBef>
                <a:spcPct val="0"/>
              </a:spcBef>
              <a:buFontTx/>
              <a:buNone/>
            </a:pPr>
            <a:endParaRPr lang="en-US" altLang="en-US" sz="6800">
              <a:latin typeface="Bookman Old Style" panose="02050604050505020204" pitchFamily="18" charset="0"/>
            </a:endParaRPr>
          </a:p>
          <a:p>
            <a:pPr algn="ctr" eaLnBrk="1" hangingPunct="1">
              <a:spcBef>
                <a:spcPct val="0"/>
              </a:spcBef>
              <a:buFontTx/>
              <a:buNone/>
            </a:pPr>
            <a:r>
              <a:rPr lang="en-US" altLang="en-US" sz="6800">
                <a:latin typeface="Bookman Old Style" panose="02050604050505020204" pitchFamily="18" charset="0"/>
                <a:hlinkClick r:id="rId3" action="ppaction://hlinksldjump"/>
              </a:rPr>
              <a:t>Try again</a:t>
            </a:r>
            <a:r>
              <a:rPr lang="en-US" altLang="en-US" sz="6800">
                <a:latin typeface="Bookman Old Style" panose="0205060405050502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43010" name="TextBox 1">
            <a:extLst>
              <a:ext uri="{FF2B5EF4-FFF2-40B4-BE49-F238E27FC236}">
                <a16:creationId xmlns:a16="http://schemas.microsoft.com/office/drawing/2014/main" id="{0D1D2242-1086-4F67-8A74-F3983B31707B}"/>
              </a:ext>
            </a:extLst>
          </p:cNvPr>
          <p:cNvSpPr txBox="1">
            <a:spLocks noChangeArrowheads="1"/>
          </p:cNvSpPr>
          <p:nvPr/>
        </p:nvSpPr>
        <p:spPr bwMode="auto">
          <a:xfrm>
            <a:off x="32327" y="304800"/>
            <a:ext cx="8305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7800" dirty="0">
                <a:latin typeface="Bookman Old Style" panose="02050604050505020204" pitchFamily="18" charset="0"/>
              </a:rPr>
              <a:t>That’s correct!</a:t>
            </a:r>
          </a:p>
          <a:p>
            <a:pPr algn="ctr" eaLnBrk="1" hangingPunct="1">
              <a:spcBef>
                <a:spcPct val="0"/>
              </a:spcBef>
              <a:buFontTx/>
              <a:buNone/>
            </a:pPr>
            <a:r>
              <a:rPr lang="en-US" altLang="en-US" sz="7800" dirty="0">
                <a:latin typeface="Bookman Old Style" panose="02050604050505020204" pitchFamily="18" charset="0"/>
              </a:rPr>
              <a:t>  </a:t>
            </a:r>
            <a:r>
              <a:rPr lang="en-US" altLang="en-US" sz="5100" dirty="0">
                <a:latin typeface="Bookman Old Style" panose="02050604050505020204" pitchFamily="18" charset="0"/>
              </a:rPr>
              <a:t>In an </a:t>
            </a:r>
            <a:r>
              <a:rPr lang="en-US" altLang="en-US" sz="5100" b="1" u="sng" dirty="0">
                <a:effectLst>
                  <a:outerShdw blurRad="38100" dist="38100" dir="2700000" algn="tl">
                    <a:srgbClr val="000000">
                      <a:alpha val="43137"/>
                    </a:srgbClr>
                  </a:outerShdw>
                </a:effectLst>
                <a:latin typeface="Bookman Old Style" panose="02050604050505020204" pitchFamily="18" charset="0"/>
              </a:rPr>
              <a:t>element</a:t>
            </a:r>
            <a:r>
              <a:rPr lang="en-US" altLang="en-US" sz="5100" dirty="0">
                <a:latin typeface="Bookman Old Style" panose="02050604050505020204" pitchFamily="18" charset="0"/>
              </a:rPr>
              <a:t> there may be millions and millions of atoms bonded together, but each is the SAME TYPE of atom.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grpSp>
        <p:nvGrpSpPr>
          <p:cNvPr id="32770" name="Group 1">
            <a:extLst>
              <a:ext uri="{FF2B5EF4-FFF2-40B4-BE49-F238E27FC236}">
                <a16:creationId xmlns:a16="http://schemas.microsoft.com/office/drawing/2014/main" id="{46BDA394-1A9E-4374-91BD-55675DC51EC6}"/>
              </a:ext>
            </a:extLst>
          </p:cNvPr>
          <p:cNvGrpSpPr>
            <a:grpSpLocks/>
          </p:cNvGrpSpPr>
          <p:nvPr/>
        </p:nvGrpSpPr>
        <p:grpSpPr bwMode="auto">
          <a:xfrm rot="385548">
            <a:off x="533400" y="527050"/>
            <a:ext cx="1539875" cy="1143000"/>
            <a:chOff x="533400" y="3581400"/>
            <a:chExt cx="1539240" cy="1143000"/>
          </a:xfrm>
        </p:grpSpPr>
        <p:sp>
          <p:nvSpPr>
            <p:cNvPr id="3" name="Oval 2">
              <a:extLst>
                <a:ext uri="{FF2B5EF4-FFF2-40B4-BE49-F238E27FC236}">
                  <a16:creationId xmlns:a16="http://schemas.microsoft.com/office/drawing/2014/main" id="{D0D508F6-5349-4B6D-9778-58AFCB7920F7}"/>
                </a:ext>
              </a:extLst>
            </p:cNvPr>
            <p:cNvSpPr>
              <a:spLocks noChangeArrowheads="1"/>
            </p:cNvSpPr>
            <p:nvPr/>
          </p:nvSpPr>
          <p:spPr bwMode="auto">
            <a:xfrm>
              <a:off x="745331" y="3626959"/>
              <a:ext cx="1098097" cy="1096963"/>
            </a:xfrm>
            <a:prstGeom prst="ellipse">
              <a:avLst/>
            </a:prstGeom>
            <a:solidFill>
              <a:srgbClr val="FF0000"/>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4" name="Oval 3">
              <a:extLst>
                <a:ext uri="{FF2B5EF4-FFF2-40B4-BE49-F238E27FC236}">
                  <a16:creationId xmlns:a16="http://schemas.microsoft.com/office/drawing/2014/main" id="{9E0A4403-0ECF-4FA5-BE2A-E272D6CF2D94}"/>
                </a:ext>
              </a:extLst>
            </p:cNvPr>
            <p:cNvSpPr>
              <a:spLocks noChangeArrowheads="1"/>
            </p:cNvSpPr>
            <p:nvPr/>
          </p:nvSpPr>
          <p:spPr bwMode="auto">
            <a:xfrm>
              <a:off x="532867" y="3581151"/>
              <a:ext cx="457011" cy="457200"/>
            </a:xfrm>
            <a:prstGeom prst="ellipse">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5" name="Oval 4">
              <a:extLst>
                <a:ext uri="{FF2B5EF4-FFF2-40B4-BE49-F238E27FC236}">
                  <a16:creationId xmlns:a16="http://schemas.microsoft.com/office/drawing/2014/main" id="{AAEDB464-CF2E-481C-A6DC-16542DBFC810}"/>
                </a:ext>
              </a:extLst>
            </p:cNvPr>
            <p:cNvSpPr>
              <a:spLocks noChangeArrowheads="1"/>
            </p:cNvSpPr>
            <p:nvPr/>
          </p:nvSpPr>
          <p:spPr bwMode="auto">
            <a:xfrm>
              <a:off x="1605557" y="3620045"/>
              <a:ext cx="457011" cy="457200"/>
            </a:xfrm>
            <a:prstGeom prst="ellipse">
              <a:avLst/>
            </a:prstGeom>
            <a:solidFill>
              <a:srgbClr val="FFFFFF"/>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6" name="Oval 5">
              <a:extLst>
                <a:ext uri="{FF2B5EF4-FFF2-40B4-BE49-F238E27FC236}">
                  <a16:creationId xmlns:a16="http://schemas.microsoft.com/office/drawing/2014/main" id="{09F9AA49-1823-4FA8-975D-67A1BE8C8269}"/>
                </a:ext>
              </a:extLst>
            </p:cNvPr>
            <p:cNvSpPr>
              <a:spLocks noChangeArrowheads="1"/>
            </p:cNvSpPr>
            <p:nvPr/>
          </p:nvSpPr>
          <p:spPr bwMode="auto">
            <a:xfrm>
              <a:off x="1757277" y="3803711"/>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7" name="Oval 6">
              <a:extLst>
                <a:ext uri="{FF2B5EF4-FFF2-40B4-BE49-F238E27FC236}">
                  <a16:creationId xmlns:a16="http://schemas.microsoft.com/office/drawing/2014/main" id="{C80D163E-0C5E-4BCD-9D00-744776754F22}"/>
                </a:ext>
              </a:extLst>
            </p:cNvPr>
            <p:cNvSpPr>
              <a:spLocks noChangeArrowheads="1"/>
            </p:cNvSpPr>
            <p:nvPr/>
          </p:nvSpPr>
          <p:spPr bwMode="auto">
            <a:xfrm>
              <a:off x="678393" y="3723979"/>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grpSp>
      <p:sp>
        <p:nvSpPr>
          <p:cNvPr id="32771" name="TextBox 8">
            <a:extLst>
              <a:ext uri="{FF2B5EF4-FFF2-40B4-BE49-F238E27FC236}">
                <a16:creationId xmlns:a16="http://schemas.microsoft.com/office/drawing/2014/main" id="{08C7636A-E72A-42FC-A0DF-8677C3DB100C}"/>
              </a:ext>
            </a:extLst>
          </p:cNvPr>
          <p:cNvSpPr txBox="1">
            <a:spLocks noChangeArrowheads="1"/>
          </p:cNvSpPr>
          <p:nvPr/>
        </p:nvSpPr>
        <p:spPr bwMode="auto">
          <a:xfrm>
            <a:off x="228600" y="2133600"/>
            <a:ext cx="8534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100" b="1" u="sng" dirty="0">
                <a:latin typeface="Bookman Old Style" panose="02050604050505020204" pitchFamily="18" charset="0"/>
              </a:rPr>
              <a:t>Question 4</a:t>
            </a:r>
          </a:p>
          <a:p>
            <a:pPr eaLnBrk="1" hangingPunct="1">
              <a:spcBef>
                <a:spcPct val="0"/>
              </a:spcBef>
              <a:buFontTx/>
              <a:buNone/>
            </a:pPr>
            <a:r>
              <a:rPr lang="en-US" altLang="en-US" sz="3100" b="1" dirty="0">
                <a:latin typeface="Bookman Old Style" panose="02050604050505020204" pitchFamily="18" charset="0"/>
              </a:rPr>
              <a:t>Pure gold is an example of ….</a:t>
            </a:r>
          </a:p>
        </p:txBody>
      </p:sp>
      <p:sp>
        <p:nvSpPr>
          <p:cNvPr id="32772" name="TextBox 9">
            <a:extLst>
              <a:ext uri="{FF2B5EF4-FFF2-40B4-BE49-F238E27FC236}">
                <a16:creationId xmlns:a16="http://schemas.microsoft.com/office/drawing/2014/main" id="{40CE7E2D-516E-425A-BD4D-430473205B56}"/>
              </a:ext>
            </a:extLst>
          </p:cNvPr>
          <p:cNvSpPr txBox="1">
            <a:spLocks noChangeArrowheads="1"/>
          </p:cNvSpPr>
          <p:nvPr/>
        </p:nvSpPr>
        <p:spPr bwMode="auto">
          <a:xfrm>
            <a:off x="304800" y="3810000"/>
            <a:ext cx="8534400" cy="1492250"/>
          </a:xfrm>
          <a:prstGeom prst="rect">
            <a:avLst/>
          </a:prstGeom>
          <a:noFill/>
          <a:ln>
            <a:noFill/>
          </a:ln>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AutoNum type="alphaUcPeriod"/>
            </a:pPr>
            <a:r>
              <a:rPr lang="en-US" altLang="en-US" sz="2700">
                <a:latin typeface="Bookman Old Style" panose="02050604050505020204" pitchFamily="18" charset="0"/>
                <a:hlinkClick r:id="rId2" action="ppaction://hlinksldjump"/>
              </a:rPr>
              <a:t>an element</a:t>
            </a:r>
            <a:r>
              <a:rPr lang="en-US" altLang="en-US" sz="2700">
                <a:latin typeface="Bookman Old Style" panose="02050604050505020204" pitchFamily="18" charset="0"/>
              </a:rPr>
              <a:t>						B.</a:t>
            </a:r>
            <a:r>
              <a:rPr lang="en-US" altLang="en-US" sz="2700">
                <a:latin typeface="Bookman Old Style" panose="02050604050505020204" pitchFamily="18" charset="0"/>
                <a:hlinkClick r:id="rId3" action="ppaction://hlinksldjump"/>
              </a:rPr>
              <a:t> a compound</a:t>
            </a:r>
            <a:endParaRPr lang="en-US" altLang="en-US" sz="2700">
              <a:latin typeface="Bookman Old Style" panose="02050604050505020204" pitchFamily="18" charset="0"/>
            </a:endParaRPr>
          </a:p>
          <a:p>
            <a:pPr eaLnBrk="1" hangingPunct="1">
              <a:spcBef>
                <a:spcPct val="0"/>
              </a:spcBef>
              <a:spcAft>
                <a:spcPts val="600"/>
              </a:spcAft>
              <a:buFontTx/>
              <a:buNone/>
            </a:pPr>
            <a:endParaRPr lang="en-US" altLang="en-US" sz="2700">
              <a:latin typeface="Bookman Old Style" panose="02050604050505020204" pitchFamily="18" charset="0"/>
            </a:endParaRPr>
          </a:p>
          <a:p>
            <a:pPr eaLnBrk="1" hangingPunct="1">
              <a:spcBef>
                <a:spcPct val="0"/>
              </a:spcBef>
              <a:spcAft>
                <a:spcPts val="3600"/>
              </a:spcAft>
              <a:buFontTx/>
              <a:buNone/>
            </a:pPr>
            <a:r>
              <a:rPr lang="en-US" altLang="en-US" sz="2700">
                <a:latin typeface="Bookman Old Style" panose="02050604050505020204" pitchFamily="18" charset="0"/>
              </a:rPr>
              <a:t>C. </a:t>
            </a:r>
            <a:r>
              <a:rPr lang="en-US" altLang="en-US" sz="2700">
                <a:latin typeface="Bookman Old Style" panose="02050604050505020204" pitchFamily="18" charset="0"/>
                <a:hlinkClick r:id="rId3" action="ppaction://hlinksldjump"/>
              </a:rPr>
              <a:t>a mixture	</a:t>
            </a:r>
            <a:r>
              <a:rPr lang="en-US" altLang="en-US" sz="2700">
                <a:latin typeface="Bookman Old Style" panose="02050604050505020204" pitchFamily="18" charset="0"/>
              </a:rPr>
              <a:t>						D.	</a:t>
            </a:r>
            <a:r>
              <a:rPr lang="en-US" altLang="en-US" sz="2700">
                <a:latin typeface="Bookman Old Style" panose="02050604050505020204" pitchFamily="18" charset="0"/>
                <a:hlinkClick r:id="rId3" action="ppaction://hlinksldjump"/>
              </a:rPr>
              <a:t>molecule</a:t>
            </a:r>
            <a:endParaRPr lang="en-US" altLang="en-US" sz="2700">
              <a:latin typeface="Bookman Old Style" panose="0205060405050502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88BB-E6ED-41AD-A166-AA2EE4BA1C33}"/>
              </a:ext>
            </a:extLst>
          </p:cNvPr>
          <p:cNvSpPr>
            <a:spLocks noGrp="1"/>
          </p:cNvSpPr>
          <p:nvPr>
            <p:ph type="title"/>
          </p:nvPr>
        </p:nvSpPr>
        <p:spPr>
          <a:xfrm>
            <a:off x="1447800" y="452718"/>
            <a:ext cx="6092290" cy="1400530"/>
          </a:xfrm>
        </p:spPr>
        <p:txBody>
          <a:bodyPr>
            <a:normAutofit/>
          </a:bodyPr>
          <a:lstStyle/>
          <a:p>
            <a:r>
              <a:rPr lang="en-US" sz="5400" b="1" dirty="0">
                <a:solidFill>
                  <a:srgbClr val="FF0000"/>
                </a:solidFill>
              </a:rPr>
              <a:t>INITIAL THOUGHTS</a:t>
            </a:r>
          </a:p>
        </p:txBody>
      </p:sp>
      <p:sp>
        <p:nvSpPr>
          <p:cNvPr id="3" name="Content Placeholder 2">
            <a:extLst>
              <a:ext uri="{FF2B5EF4-FFF2-40B4-BE49-F238E27FC236}">
                <a16:creationId xmlns:a16="http://schemas.microsoft.com/office/drawing/2014/main" id="{EA466A0E-9270-4627-B0C7-6ABC8EA800CB}"/>
              </a:ext>
            </a:extLst>
          </p:cNvPr>
          <p:cNvSpPr>
            <a:spLocks noGrp="1"/>
          </p:cNvSpPr>
          <p:nvPr>
            <p:ph idx="1"/>
          </p:nvPr>
        </p:nvSpPr>
        <p:spPr>
          <a:xfrm>
            <a:off x="304800" y="2052925"/>
            <a:ext cx="8077200" cy="4195481"/>
          </a:xfrm>
        </p:spPr>
        <p:txBody>
          <a:bodyPr>
            <a:normAutofit/>
          </a:bodyPr>
          <a:lstStyle/>
          <a:p>
            <a:pPr marL="738188" indent="-738188"/>
            <a:r>
              <a:rPr lang="en-US" sz="4800" b="1" dirty="0"/>
              <a:t>Describe how chemical reactions occur.</a:t>
            </a:r>
          </a:p>
        </p:txBody>
      </p:sp>
    </p:spTree>
    <p:extLst>
      <p:ext uri="{BB962C8B-B14F-4D97-AF65-F5344CB8AC3E}">
        <p14:creationId xmlns:p14="http://schemas.microsoft.com/office/powerpoint/2010/main" val="312147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7E3B4F83-3909-4DFD-B649-5B962B21100E}"/>
              </a:ext>
            </a:extLst>
          </p:cNvPr>
          <p:cNvSpPr txBox="1">
            <a:spLocks noChangeArrowheads="1"/>
          </p:cNvSpPr>
          <p:nvPr/>
        </p:nvSpPr>
        <p:spPr bwMode="auto">
          <a:xfrm>
            <a:off x="685800" y="1143000"/>
            <a:ext cx="8001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6800">
                <a:latin typeface="Bookman Old Style" panose="02050604050505020204" pitchFamily="18" charset="0"/>
              </a:rPr>
              <a:t>That is incorrect.  </a:t>
            </a:r>
          </a:p>
          <a:p>
            <a:pPr algn="ctr" eaLnBrk="1" hangingPunct="1">
              <a:spcBef>
                <a:spcPct val="0"/>
              </a:spcBef>
              <a:buFontTx/>
              <a:buNone/>
            </a:pPr>
            <a:endParaRPr lang="en-US" altLang="en-US" sz="6800">
              <a:latin typeface="Bookman Old Style" panose="02050604050505020204" pitchFamily="18" charset="0"/>
            </a:endParaRPr>
          </a:p>
          <a:p>
            <a:pPr algn="ctr" eaLnBrk="1" hangingPunct="1">
              <a:spcBef>
                <a:spcPct val="0"/>
              </a:spcBef>
              <a:buFontTx/>
              <a:buNone/>
            </a:pPr>
            <a:r>
              <a:rPr lang="en-US" altLang="en-US" sz="6800">
                <a:latin typeface="Bookman Old Style" panose="02050604050505020204" pitchFamily="18" charset="0"/>
                <a:hlinkClick r:id="rId3" action="ppaction://hlinksldjump"/>
              </a:rPr>
              <a:t>Try again</a:t>
            </a:r>
            <a:r>
              <a:rPr lang="en-US" altLang="en-US" sz="6800">
                <a:latin typeface="Bookman Old Style" panose="02050604050505020204" pitchFamily="18" charset="0"/>
              </a:rPr>
              <a:t>.</a:t>
            </a:r>
          </a:p>
        </p:txBody>
      </p:sp>
    </p:spTree>
    <p:extLst>
      <p:ext uri="{BB962C8B-B14F-4D97-AF65-F5344CB8AC3E}">
        <p14:creationId xmlns:p14="http://schemas.microsoft.com/office/powerpoint/2010/main" val="3720125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46082" name="TextBox 1">
            <a:extLst>
              <a:ext uri="{FF2B5EF4-FFF2-40B4-BE49-F238E27FC236}">
                <a16:creationId xmlns:a16="http://schemas.microsoft.com/office/drawing/2014/main" id="{E1992CA6-3176-436C-9515-CB4D871D6050}"/>
              </a:ext>
            </a:extLst>
          </p:cNvPr>
          <p:cNvSpPr txBox="1">
            <a:spLocks noChangeArrowheads="1"/>
          </p:cNvSpPr>
          <p:nvPr/>
        </p:nvSpPr>
        <p:spPr bwMode="auto">
          <a:xfrm>
            <a:off x="457200" y="762000"/>
            <a:ext cx="8305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7800" dirty="0">
                <a:latin typeface="Bookman Old Style" panose="02050604050505020204" pitchFamily="18" charset="0"/>
              </a:rPr>
              <a:t>That’s correct!</a:t>
            </a:r>
          </a:p>
          <a:p>
            <a:pPr algn="ctr" eaLnBrk="1" hangingPunct="1">
              <a:spcBef>
                <a:spcPct val="0"/>
              </a:spcBef>
              <a:buFontTx/>
              <a:buNone/>
            </a:pPr>
            <a:endParaRPr lang="en-US" altLang="en-US" sz="4000" dirty="0">
              <a:latin typeface="Bookman Old Style" panose="02050604050505020204" pitchFamily="18" charset="0"/>
            </a:endParaRPr>
          </a:p>
          <a:p>
            <a:pPr algn="ctr" eaLnBrk="1" hangingPunct="1">
              <a:spcBef>
                <a:spcPct val="0"/>
              </a:spcBef>
              <a:buFontTx/>
              <a:buNone/>
            </a:pPr>
            <a:r>
              <a:rPr lang="en-US" altLang="en-US" sz="4800" b="1" u="sng" dirty="0">
                <a:effectLst>
                  <a:outerShdw blurRad="38100" dist="38100" dir="2700000" algn="tl">
                    <a:srgbClr val="000000">
                      <a:alpha val="43137"/>
                    </a:srgbClr>
                  </a:outerShdw>
                </a:effectLst>
                <a:latin typeface="Bookman Old Style" panose="02050604050505020204" pitchFamily="18" charset="0"/>
              </a:rPr>
              <a:t>An element! </a:t>
            </a:r>
          </a:p>
          <a:p>
            <a:pPr algn="ctr" eaLnBrk="1" hangingPunct="1">
              <a:spcBef>
                <a:spcPct val="0"/>
              </a:spcBef>
              <a:buFontTx/>
              <a:buNone/>
            </a:pPr>
            <a:r>
              <a:rPr lang="en-US" altLang="en-US" sz="3400" dirty="0">
                <a:latin typeface="Bookman Old Style" panose="02050604050505020204" pitchFamily="18" charset="0"/>
              </a:rPr>
              <a:t>There may be many millions of gold atoms bonded together in even a small piece of gold. If it is PURE gold, then every atom is the SAME TYPE of atom (gold atoms).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grpSp>
        <p:nvGrpSpPr>
          <p:cNvPr id="35842" name="Group 1">
            <a:extLst>
              <a:ext uri="{FF2B5EF4-FFF2-40B4-BE49-F238E27FC236}">
                <a16:creationId xmlns:a16="http://schemas.microsoft.com/office/drawing/2014/main" id="{14CF55E8-D198-4D59-BA8B-E32E6E19E192}"/>
              </a:ext>
            </a:extLst>
          </p:cNvPr>
          <p:cNvGrpSpPr>
            <a:grpSpLocks/>
          </p:cNvGrpSpPr>
          <p:nvPr/>
        </p:nvGrpSpPr>
        <p:grpSpPr bwMode="auto">
          <a:xfrm rot="385548">
            <a:off x="533400" y="527050"/>
            <a:ext cx="1539875" cy="1143000"/>
            <a:chOff x="533400" y="3581400"/>
            <a:chExt cx="1539240" cy="1143000"/>
          </a:xfrm>
        </p:grpSpPr>
        <p:sp>
          <p:nvSpPr>
            <p:cNvPr id="3" name="Oval 2">
              <a:extLst>
                <a:ext uri="{FF2B5EF4-FFF2-40B4-BE49-F238E27FC236}">
                  <a16:creationId xmlns:a16="http://schemas.microsoft.com/office/drawing/2014/main" id="{8AEC1DA6-FF4D-4C87-A49B-355093C6F55C}"/>
                </a:ext>
              </a:extLst>
            </p:cNvPr>
            <p:cNvSpPr>
              <a:spLocks noChangeArrowheads="1"/>
            </p:cNvSpPr>
            <p:nvPr/>
          </p:nvSpPr>
          <p:spPr bwMode="auto">
            <a:xfrm>
              <a:off x="745331" y="3626959"/>
              <a:ext cx="1098097" cy="1096963"/>
            </a:xfrm>
            <a:prstGeom prst="ellipse">
              <a:avLst/>
            </a:prstGeom>
            <a:solidFill>
              <a:srgbClr val="FF0000"/>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4" name="Oval 3">
              <a:extLst>
                <a:ext uri="{FF2B5EF4-FFF2-40B4-BE49-F238E27FC236}">
                  <a16:creationId xmlns:a16="http://schemas.microsoft.com/office/drawing/2014/main" id="{0AC07469-5F91-4AB2-9295-921B6828B7EF}"/>
                </a:ext>
              </a:extLst>
            </p:cNvPr>
            <p:cNvSpPr>
              <a:spLocks noChangeArrowheads="1"/>
            </p:cNvSpPr>
            <p:nvPr/>
          </p:nvSpPr>
          <p:spPr bwMode="auto">
            <a:xfrm>
              <a:off x="532867" y="3581151"/>
              <a:ext cx="457011" cy="457200"/>
            </a:xfrm>
            <a:prstGeom prst="ellipse">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5" name="Oval 4">
              <a:extLst>
                <a:ext uri="{FF2B5EF4-FFF2-40B4-BE49-F238E27FC236}">
                  <a16:creationId xmlns:a16="http://schemas.microsoft.com/office/drawing/2014/main" id="{3A343B94-4AEE-4E64-BF71-A7F92BCCA301}"/>
                </a:ext>
              </a:extLst>
            </p:cNvPr>
            <p:cNvSpPr>
              <a:spLocks noChangeArrowheads="1"/>
            </p:cNvSpPr>
            <p:nvPr/>
          </p:nvSpPr>
          <p:spPr bwMode="auto">
            <a:xfrm>
              <a:off x="1605557" y="3620045"/>
              <a:ext cx="457011" cy="457200"/>
            </a:xfrm>
            <a:prstGeom prst="ellipse">
              <a:avLst/>
            </a:prstGeom>
            <a:solidFill>
              <a:srgbClr val="FFFFFF"/>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6" name="Oval 5">
              <a:extLst>
                <a:ext uri="{FF2B5EF4-FFF2-40B4-BE49-F238E27FC236}">
                  <a16:creationId xmlns:a16="http://schemas.microsoft.com/office/drawing/2014/main" id="{6B597C4B-14D3-41FC-9649-68A7AC060D03}"/>
                </a:ext>
              </a:extLst>
            </p:cNvPr>
            <p:cNvSpPr>
              <a:spLocks noChangeArrowheads="1"/>
            </p:cNvSpPr>
            <p:nvPr/>
          </p:nvSpPr>
          <p:spPr bwMode="auto">
            <a:xfrm>
              <a:off x="1757277" y="3803711"/>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7" name="Oval 6">
              <a:extLst>
                <a:ext uri="{FF2B5EF4-FFF2-40B4-BE49-F238E27FC236}">
                  <a16:creationId xmlns:a16="http://schemas.microsoft.com/office/drawing/2014/main" id="{92BBFFA6-2BC1-4D6D-9E11-545A09CF23FF}"/>
                </a:ext>
              </a:extLst>
            </p:cNvPr>
            <p:cNvSpPr>
              <a:spLocks noChangeArrowheads="1"/>
            </p:cNvSpPr>
            <p:nvPr/>
          </p:nvSpPr>
          <p:spPr bwMode="auto">
            <a:xfrm>
              <a:off x="678393" y="3723979"/>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grpSp>
      <p:sp>
        <p:nvSpPr>
          <p:cNvPr id="35843" name="TextBox 8">
            <a:extLst>
              <a:ext uri="{FF2B5EF4-FFF2-40B4-BE49-F238E27FC236}">
                <a16:creationId xmlns:a16="http://schemas.microsoft.com/office/drawing/2014/main" id="{D29403C6-3CBD-4A93-938D-1FAFE3DDF4CF}"/>
              </a:ext>
            </a:extLst>
          </p:cNvPr>
          <p:cNvSpPr txBox="1">
            <a:spLocks noChangeArrowheads="1"/>
          </p:cNvSpPr>
          <p:nvPr/>
        </p:nvSpPr>
        <p:spPr bwMode="auto">
          <a:xfrm>
            <a:off x="228600" y="2133600"/>
            <a:ext cx="85344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100" b="1" u="sng" dirty="0">
                <a:latin typeface="Bookman Old Style" panose="02050604050505020204" pitchFamily="18" charset="0"/>
              </a:rPr>
              <a:t>Question 5</a:t>
            </a:r>
          </a:p>
          <a:p>
            <a:pPr eaLnBrk="1" hangingPunct="1">
              <a:spcBef>
                <a:spcPct val="0"/>
              </a:spcBef>
              <a:buFontTx/>
              <a:buNone/>
            </a:pPr>
            <a:r>
              <a:rPr lang="en-US" altLang="en-US" sz="3100" b="1" dirty="0">
                <a:latin typeface="Bookman Old Style" panose="02050604050505020204" pitchFamily="18" charset="0"/>
              </a:rPr>
              <a:t>When two or more atoms bond together they form a ……</a:t>
            </a:r>
          </a:p>
        </p:txBody>
      </p:sp>
      <p:sp>
        <p:nvSpPr>
          <p:cNvPr id="35844" name="TextBox 9">
            <a:extLst>
              <a:ext uri="{FF2B5EF4-FFF2-40B4-BE49-F238E27FC236}">
                <a16:creationId xmlns:a16="http://schemas.microsoft.com/office/drawing/2014/main" id="{CBEE0147-4331-4870-AEB1-50F5E9797322}"/>
              </a:ext>
            </a:extLst>
          </p:cNvPr>
          <p:cNvSpPr txBox="1">
            <a:spLocks noChangeArrowheads="1"/>
          </p:cNvSpPr>
          <p:nvPr/>
        </p:nvSpPr>
        <p:spPr bwMode="auto">
          <a:xfrm>
            <a:off x="228600" y="3936158"/>
            <a:ext cx="8534400" cy="1492250"/>
          </a:xfrm>
          <a:prstGeom prst="rect">
            <a:avLst/>
          </a:prstGeom>
          <a:noFill/>
          <a:ln>
            <a:noFill/>
          </a:ln>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AutoNum type="alphaUcPeriod"/>
            </a:pPr>
            <a:r>
              <a:rPr lang="en-US" altLang="en-US" sz="2700" dirty="0">
                <a:latin typeface="Bookman Old Style" panose="02050604050505020204" pitchFamily="18" charset="0"/>
                <a:hlinkClick r:id="rId2" action="ppaction://hlinksldjump"/>
              </a:rPr>
              <a:t>an element</a:t>
            </a:r>
            <a:r>
              <a:rPr lang="en-US" altLang="en-US" sz="2700" dirty="0">
                <a:latin typeface="Bookman Old Style" panose="02050604050505020204" pitchFamily="18" charset="0"/>
              </a:rPr>
              <a:t>						B.	</a:t>
            </a:r>
            <a:r>
              <a:rPr lang="en-US" altLang="en-US" sz="2700" dirty="0">
                <a:latin typeface="Bookman Old Style" panose="02050604050505020204" pitchFamily="18" charset="0"/>
                <a:hlinkClick r:id="rId2" action="ppaction://hlinksldjump"/>
              </a:rPr>
              <a:t> a compound</a:t>
            </a:r>
            <a:endParaRPr lang="en-US" altLang="en-US" sz="2700" dirty="0">
              <a:latin typeface="Bookman Old Style" panose="02050604050505020204" pitchFamily="18" charset="0"/>
            </a:endParaRPr>
          </a:p>
          <a:p>
            <a:pPr eaLnBrk="1" hangingPunct="1">
              <a:spcBef>
                <a:spcPct val="0"/>
              </a:spcBef>
              <a:spcAft>
                <a:spcPts val="600"/>
              </a:spcAft>
              <a:buFontTx/>
              <a:buNone/>
            </a:pPr>
            <a:endParaRPr lang="en-US" altLang="en-US" sz="2700" dirty="0">
              <a:latin typeface="Bookman Old Style" panose="02050604050505020204" pitchFamily="18" charset="0"/>
            </a:endParaRPr>
          </a:p>
          <a:p>
            <a:pPr eaLnBrk="1" hangingPunct="1">
              <a:spcBef>
                <a:spcPct val="0"/>
              </a:spcBef>
              <a:spcAft>
                <a:spcPts val="3600"/>
              </a:spcAft>
              <a:buFontTx/>
              <a:buNone/>
            </a:pPr>
            <a:r>
              <a:rPr lang="en-US" altLang="en-US" sz="2700" dirty="0">
                <a:latin typeface="Bookman Old Style" panose="02050604050505020204" pitchFamily="18" charset="0"/>
              </a:rPr>
              <a:t>C. </a:t>
            </a:r>
            <a:r>
              <a:rPr lang="en-US" altLang="en-US" sz="2700" dirty="0">
                <a:latin typeface="Bookman Old Style" panose="02050604050505020204" pitchFamily="18" charset="0"/>
                <a:hlinkClick r:id="rId3" action="ppaction://hlinksldjump"/>
              </a:rPr>
              <a:t>a mixture	</a:t>
            </a:r>
            <a:r>
              <a:rPr lang="en-US" altLang="en-US" sz="2700" dirty="0">
                <a:latin typeface="Bookman Old Style" panose="02050604050505020204" pitchFamily="18" charset="0"/>
              </a:rPr>
              <a:t>						D.	</a:t>
            </a:r>
            <a:r>
              <a:rPr lang="en-US" altLang="en-US" sz="2700" dirty="0">
                <a:latin typeface="Bookman Old Style" panose="02050604050505020204" pitchFamily="18" charset="0"/>
                <a:hlinkClick r:id="rId4" action="ppaction://hlinksldjump"/>
              </a:rPr>
              <a:t>molecule</a:t>
            </a:r>
            <a:endParaRPr lang="en-US" altLang="en-US" sz="2700" dirty="0">
              <a:latin typeface="Bookman Old Style" panose="020506040505050202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7E3B4F83-3909-4DFD-B649-5B962B21100E}"/>
              </a:ext>
            </a:extLst>
          </p:cNvPr>
          <p:cNvSpPr txBox="1">
            <a:spLocks noChangeArrowheads="1"/>
          </p:cNvSpPr>
          <p:nvPr/>
        </p:nvSpPr>
        <p:spPr bwMode="auto">
          <a:xfrm>
            <a:off x="685800" y="1143000"/>
            <a:ext cx="8001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6800">
                <a:latin typeface="Bookman Old Style" panose="02050604050505020204" pitchFamily="18" charset="0"/>
              </a:rPr>
              <a:t>That is incorrect.  </a:t>
            </a:r>
          </a:p>
          <a:p>
            <a:pPr algn="ctr" eaLnBrk="1" hangingPunct="1">
              <a:spcBef>
                <a:spcPct val="0"/>
              </a:spcBef>
              <a:buFontTx/>
              <a:buNone/>
            </a:pPr>
            <a:endParaRPr lang="en-US" altLang="en-US" sz="6800">
              <a:latin typeface="Bookman Old Style" panose="02050604050505020204" pitchFamily="18" charset="0"/>
            </a:endParaRPr>
          </a:p>
          <a:p>
            <a:pPr algn="ctr" eaLnBrk="1" hangingPunct="1">
              <a:spcBef>
                <a:spcPct val="0"/>
              </a:spcBef>
              <a:buFontTx/>
              <a:buNone/>
            </a:pPr>
            <a:r>
              <a:rPr lang="en-US" altLang="en-US" sz="6800">
                <a:latin typeface="Bookman Old Style" panose="02050604050505020204" pitchFamily="18" charset="0"/>
                <a:hlinkClick r:id="rId3" action="ppaction://hlinksldjump"/>
              </a:rPr>
              <a:t>Try again</a:t>
            </a:r>
            <a:r>
              <a:rPr lang="en-US" altLang="en-US" sz="6800">
                <a:latin typeface="Bookman Old Style" panose="02050604050505020204" pitchFamily="18" charset="0"/>
              </a:rPr>
              <a:t>.</a:t>
            </a:r>
          </a:p>
        </p:txBody>
      </p:sp>
    </p:spTree>
    <p:extLst>
      <p:ext uri="{BB962C8B-B14F-4D97-AF65-F5344CB8AC3E}">
        <p14:creationId xmlns:p14="http://schemas.microsoft.com/office/powerpoint/2010/main" val="3487600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49154" name="TextBox 1">
            <a:extLst>
              <a:ext uri="{FF2B5EF4-FFF2-40B4-BE49-F238E27FC236}">
                <a16:creationId xmlns:a16="http://schemas.microsoft.com/office/drawing/2014/main" id="{84A35FE1-17CA-4C57-83CA-0DA7C39A82F3}"/>
              </a:ext>
            </a:extLst>
          </p:cNvPr>
          <p:cNvSpPr txBox="1">
            <a:spLocks noChangeArrowheads="1"/>
          </p:cNvSpPr>
          <p:nvPr/>
        </p:nvSpPr>
        <p:spPr bwMode="auto">
          <a:xfrm>
            <a:off x="457200" y="838200"/>
            <a:ext cx="82296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5700">
                <a:latin typeface="Bookman Old Style" panose="02050604050505020204" pitchFamily="18" charset="0"/>
              </a:rPr>
              <a:t>That is one possibility, but there is a better answer.</a:t>
            </a:r>
          </a:p>
          <a:p>
            <a:pPr algn="ctr" eaLnBrk="1" hangingPunct="1">
              <a:spcBef>
                <a:spcPct val="0"/>
              </a:spcBef>
              <a:buFontTx/>
              <a:buNone/>
            </a:pPr>
            <a:endParaRPr lang="en-US" altLang="en-US" sz="5700">
              <a:latin typeface="Bookman Old Style" panose="02050604050505020204" pitchFamily="18" charset="0"/>
            </a:endParaRPr>
          </a:p>
          <a:p>
            <a:pPr algn="ctr" eaLnBrk="1" hangingPunct="1">
              <a:spcBef>
                <a:spcPct val="0"/>
              </a:spcBef>
              <a:buFontTx/>
              <a:buNone/>
            </a:pPr>
            <a:r>
              <a:rPr lang="en-US" altLang="en-US" sz="5700">
                <a:latin typeface="Bookman Old Style" panose="02050604050505020204" pitchFamily="18" charset="0"/>
                <a:hlinkClick r:id="rId3" action="ppaction://hlinksldjump"/>
              </a:rPr>
              <a:t>Try again</a:t>
            </a:r>
            <a:r>
              <a:rPr lang="en-US" altLang="en-US" sz="5700">
                <a:latin typeface="Bookman Old Style" panose="0205060405050502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app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50178" name="TextBox 1">
            <a:extLst>
              <a:ext uri="{FF2B5EF4-FFF2-40B4-BE49-F238E27FC236}">
                <a16:creationId xmlns:a16="http://schemas.microsoft.com/office/drawing/2014/main" id="{BC74D937-ADDD-44B4-B366-A1EC0EA8DCB7}"/>
              </a:ext>
            </a:extLst>
          </p:cNvPr>
          <p:cNvSpPr txBox="1">
            <a:spLocks noChangeArrowheads="1"/>
          </p:cNvSpPr>
          <p:nvPr/>
        </p:nvSpPr>
        <p:spPr bwMode="auto">
          <a:xfrm>
            <a:off x="381000" y="533400"/>
            <a:ext cx="830580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7800" dirty="0">
                <a:latin typeface="Bookman Old Style" panose="02050604050505020204" pitchFamily="18" charset="0"/>
              </a:rPr>
              <a:t>That’s correct!</a:t>
            </a:r>
          </a:p>
          <a:p>
            <a:pPr algn="ctr" eaLnBrk="1" hangingPunct="1">
              <a:spcBef>
                <a:spcPct val="0"/>
              </a:spcBef>
              <a:buFontTx/>
              <a:buNone/>
            </a:pPr>
            <a:endParaRPr lang="en-US" altLang="en-US" sz="3100" dirty="0">
              <a:latin typeface="Bookman Old Style" panose="02050604050505020204" pitchFamily="18" charset="0"/>
            </a:endParaRPr>
          </a:p>
          <a:p>
            <a:pPr algn="ctr" eaLnBrk="1" hangingPunct="1">
              <a:spcBef>
                <a:spcPct val="0"/>
              </a:spcBef>
              <a:buFontTx/>
              <a:buNone/>
            </a:pPr>
            <a:r>
              <a:rPr lang="en-US" altLang="en-US" sz="2800" b="1" u="sng" dirty="0">
                <a:effectLst>
                  <a:outerShdw blurRad="38100" dist="38100" dir="2700000" algn="tl">
                    <a:srgbClr val="000000">
                      <a:alpha val="43137"/>
                    </a:srgbClr>
                  </a:outerShdw>
                </a:effectLst>
                <a:latin typeface="Bookman Old Style" panose="02050604050505020204" pitchFamily="18" charset="0"/>
              </a:rPr>
              <a:t>Molecule</a:t>
            </a:r>
            <a:r>
              <a:rPr lang="en-US" altLang="en-US" sz="2800" dirty="0">
                <a:latin typeface="Bookman Old Style" panose="02050604050505020204" pitchFamily="18" charset="0"/>
              </a:rPr>
              <a:t> is the BEST answer to the question.  It’s true that compounds and elements are both collections of molecules and are not exactly wrong answers.  However, in a compound the atoms have to be DIFFERENT.  In an element the atoms have to be the SAME type.  The question didn’t say whether the atoms were the same type or not.  Therefore, molecule is the BEST answer.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ompounds and mix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152" y="1442634"/>
            <a:ext cx="4767448" cy="44441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442634"/>
            <a:ext cx="4572000" cy="3600986"/>
          </a:xfrm>
          <a:prstGeom prst="rect">
            <a:avLst/>
          </a:prstGeom>
        </p:spPr>
        <p:txBody>
          <a:bodyPr>
            <a:spAutoFit/>
          </a:bodyPr>
          <a:lstStyle/>
          <a:p>
            <a:pPr marL="293688" lvl="0" indent="0">
              <a:spcBef>
                <a:spcPts val="0"/>
              </a:spcBef>
              <a:buClr>
                <a:srgbClr val="0000CC"/>
              </a:buClr>
              <a:buSzPct val="100000"/>
              <a:buNone/>
            </a:pPr>
            <a:r>
              <a:rPr lang="en-US" sz="3800" b="1" dirty="0"/>
              <a:t>For each of the diagrams </a:t>
            </a:r>
          </a:p>
          <a:p>
            <a:pPr marL="293688" lvl="0" indent="0">
              <a:spcBef>
                <a:spcPts val="0"/>
              </a:spcBef>
              <a:buClr>
                <a:srgbClr val="0000CC"/>
              </a:buClr>
              <a:buSzPct val="100000"/>
              <a:buNone/>
            </a:pPr>
            <a:r>
              <a:rPr lang="en-US" sz="3800" b="1" dirty="0"/>
              <a:t>(X, Y, Z and W), </a:t>
            </a:r>
            <a:endParaRPr lang="en-US" sz="3800" b="1" u="sng" dirty="0"/>
          </a:p>
          <a:p>
            <a:pPr marL="293688" lvl="0" indent="0">
              <a:spcBef>
                <a:spcPts val="0"/>
              </a:spcBef>
              <a:buClr>
                <a:srgbClr val="0000CC"/>
              </a:buClr>
              <a:buSzPct val="100000"/>
              <a:buNone/>
            </a:pPr>
            <a:r>
              <a:rPr lang="en-US" sz="3800" b="1" dirty="0"/>
              <a:t>Is it an element, compound</a:t>
            </a:r>
          </a:p>
          <a:p>
            <a:pPr marL="293688" lvl="0" indent="0">
              <a:spcBef>
                <a:spcPts val="0"/>
              </a:spcBef>
              <a:buClr>
                <a:srgbClr val="0000CC"/>
              </a:buClr>
              <a:buSzPct val="100000"/>
              <a:buNone/>
            </a:pPr>
            <a:r>
              <a:rPr lang="en-US" sz="3800" b="1" dirty="0"/>
              <a:t>or mixture?</a:t>
            </a:r>
          </a:p>
        </p:txBody>
      </p:sp>
    </p:spTree>
    <p:extLst>
      <p:ext uri="{BB962C8B-B14F-4D97-AF65-F5344CB8AC3E}">
        <p14:creationId xmlns:p14="http://schemas.microsoft.com/office/powerpoint/2010/main" val="2717440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48171"/>
            <a:ext cx="6629400" cy="666229"/>
          </a:xfrm>
        </p:spPr>
        <p:txBody>
          <a:bodyPr>
            <a:normAutofit fontScale="90000"/>
          </a:bodyPr>
          <a:lstStyle/>
          <a:p>
            <a:r>
              <a:rPr lang="en-US" b="0" dirty="0">
                <a:solidFill>
                  <a:schemeClr val="tx1"/>
                </a:solidFill>
              </a:rPr>
              <a:t>Check for Understanding</a:t>
            </a:r>
          </a:p>
        </p:txBody>
      </p:sp>
      <p:sp>
        <p:nvSpPr>
          <p:cNvPr id="34" name="Content Placeholder 2"/>
          <p:cNvSpPr>
            <a:spLocks noGrp="1"/>
          </p:cNvSpPr>
          <p:nvPr>
            <p:ph sz="half" idx="1"/>
          </p:nvPr>
        </p:nvSpPr>
        <p:spPr>
          <a:xfrm>
            <a:off x="304800" y="1447800"/>
            <a:ext cx="5220632" cy="3581400"/>
          </a:xfrm>
        </p:spPr>
        <p:txBody>
          <a:bodyPr>
            <a:noAutofit/>
          </a:bodyPr>
          <a:lstStyle/>
          <a:p>
            <a:pPr marL="0" indent="0">
              <a:buNone/>
            </a:pPr>
            <a:r>
              <a:rPr lang="en-US" sz="3600" b="1" dirty="0"/>
              <a:t>Can you</a:t>
            </a:r>
            <a:r>
              <a:rPr lang="is-IS" sz="3600" b="1" dirty="0"/>
              <a:t>…</a:t>
            </a:r>
          </a:p>
          <a:p>
            <a:pPr marL="0" indent="0">
              <a:buNone/>
            </a:pPr>
            <a:r>
              <a:rPr lang="en-US" sz="3600" dirty="0"/>
              <a:t>Differentiate between elements, compounds,</a:t>
            </a:r>
          </a:p>
          <a:p>
            <a:pPr marL="0" indent="0">
              <a:spcBef>
                <a:spcPts val="0"/>
              </a:spcBef>
              <a:buNone/>
            </a:pPr>
            <a:r>
              <a:rPr lang="en-US" sz="3600" dirty="0"/>
              <a:t>and mixtures?</a:t>
            </a:r>
          </a:p>
          <a:p>
            <a:pPr marL="0" indent="0">
              <a:buNone/>
            </a:pPr>
            <a:endParaRPr lang="is-IS" sz="2700" b="1" dirty="0"/>
          </a:p>
          <a:p>
            <a:pPr marL="557213" indent="-557213">
              <a:buFont typeface="+mj-lt"/>
              <a:buAutoNum type="arabicPeriod"/>
            </a:pPr>
            <a:endParaRPr lang="en-US" sz="27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304800"/>
            <a:ext cx="781049" cy="781049"/>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19438"/>
          <a:stretch/>
        </p:blipFill>
        <p:spPr>
          <a:xfrm>
            <a:off x="5525432" y="1680637"/>
            <a:ext cx="3161368" cy="418676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272B712-751E-4712-9D38-FA8A22E28D22}"/>
              </a:ext>
            </a:extLst>
          </p:cNvPr>
          <p:cNvSpPr/>
          <p:nvPr/>
        </p:nvSpPr>
        <p:spPr>
          <a:xfrm>
            <a:off x="2448557" y="5308519"/>
            <a:ext cx="1928932" cy="523220"/>
          </a:xfrm>
          <a:prstGeom prst="rect">
            <a:avLst/>
          </a:prstGeom>
        </p:spPr>
        <p:txBody>
          <a:bodyPr wrap="square">
            <a:spAutoFit/>
          </a:bodyPr>
          <a:lstStyle/>
          <a:p>
            <a:r>
              <a:rPr lang="en-US" altLang="en-US" sz="2800" b="1" dirty="0"/>
              <a:t>H</a:t>
            </a:r>
            <a:r>
              <a:rPr lang="en-US" altLang="en-US" sz="2800" b="1" baseline="-25000" dirty="0"/>
              <a:t>2</a:t>
            </a:r>
            <a:r>
              <a:rPr lang="en-US" altLang="en-US" sz="2800" b="1" dirty="0"/>
              <a:t>O out.</a:t>
            </a:r>
            <a:endParaRPr lang="en-US" sz="2800" b="1" dirty="0"/>
          </a:p>
        </p:txBody>
      </p:sp>
      <p:grpSp>
        <p:nvGrpSpPr>
          <p:cNvPr id="7" name="Group 1">
            <a:extLst>
              <a:ext uri="{FF2B5EF4-FFF2-40B4-BE49-F238E27FC236}">
                <a16:creationId xmlns:a16="http://schemas.microsoft.com/office/drawing/2014/main" id="{74CF6F56-7187-4855-A131-28AA36853A93}"/>
              </a:ext>
            </a:extLst>
          </p:cNvPr>
          <p:cNvGrpSpPr>
            <a:grpSpLocks/>
          </p:cNvGrpSpPr>
          <p:nvPr/>
        </p:nvGrpSpPr>
        <p:grpSpPr bwMode="auto">
          <a:xfrm rot="385548">
            <a:off x="3801355" y="4812212"/>
            <a:ext cx="1265303" cy="931555"/>
            <a:chOff x="533400" y="3581400"/>
            <a:chExt cx="1539240" cy="1143000"/>
          </a:xfrm>
        </p:grpSpPr>
        <p:sp>
          <p:nvSpPr>
            <p:cNvPr id="8" name="Oval 7">
              <a:extLst>
                <a:ext uri="{FF2B5EF4-FFF2-40B4-BE49-F238E27FC236}">
                  <a16:creationId xmlns:a16="http://schemas.microsoft.com/office/drawing/2014/main" id="{96D2E8F7-0527-471D-9081-D3049615FC83}"/>
                </a:ext>
              </a:extLst>
            </p:cNvPr>
            <p:cNvSpPr>
              <a:spLocks noChangeArrowheads="1"/>
            </p:cNvSpPr>
            <p:nvPr/>
          </p:nvSpPr>
          <p:spPr bwMode="auto">
            <a:xfrm>
              <a:off x="745331" y="3626959"/>
              <a:ext cx="1098097" cy="1096963"/>
            </a:xfrm>
            <a:prstGeom prst="ellipse">
              <a:avLst/>
            </a:prstGeom>
            <a:solidFill>
              <a:srgbClr val="FF0000"/>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9" name="Oval 8">
              <a:extLst>
                <a:ext uri="{FF2B5EF4-FFF2-40B4-BE49-F238E27FC236}">
                  <a16:creationId xmlns:a16="http://schemas.microsoft.com/office/drawing/2014/main" id="{20ECDB4A-202A-4CAB-B598-245E5AF672C9}"/>
                </a:ext>
              </a:extLst>
            </p:cNvPr>
            <p:cNvSpPr>
              <a:spLocks noChangeArrowheads="1"/>
            </p:cNvSpPr>
            <p:nvPr/>
          </p:nvSpPr>
          <p:spPr bwMode="auto">
            <a:xfrm>
              <a:off x="532867" y="3581151"/>
              <a:ext cx="457011" cy="457200"/>
            </a:xfrm>
            <a:prstGeom prst="ellipse">
              <a:avLst/>
            </a:prstGeom>
            <a:solidFill>
              <a:schemeClr val="bg1"/>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10" name="Oval 9">
              <a:extLst>
                <a:ext uri="{FF2B5EF4-FFF2-40B4-BE49-F238E27FC236}">
                  <a16:creationId xmlns:a16="http://schemas.microsoft.com/office/drawing/2014/main" id="{4B83F9A2-44FE-4EFB-959A-B9914F700E60}"/>
                </a:ext>
              </a:extLst>
            </p:cNvPr>
            <p:cNvSpPr>
              <a:spLocks noChangeArrowheads="1"/>
            </p:cNvSpPr>
            <p:nvPr/>
          </p:nvSpPr>
          <p:spPr bwMode="auto">
            <a:xfrm>
              <a:off x="1605557" y="3620045"/>
              <a:ext cx="457011" cy="457200"/>
            </a:xfrm>
            <a:prstGeom prst="ellipse">
              <a:avLst/>
            </a:prstGeom>
            <a:solidFill>
              <a:srgbClr val="FFFFFF"/>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11" name="Oval 10">
              <a:extLst>
                <a:ext uri="{FF2B5EF4-FFF2-40B4-BE49-F238E27FC236}">
                  <a16:creationId xmlns:a16="http://schemas.microsoft.com/office/drawing/2014/main" id="{FCC40656-60A8-4CF1-86BD-235441D4965F}"/>
                </a:ext>
              </a:extLst>
            </p:cNvPr>
            <p:cNvSpPr>
              <a:spLocks noChangeArrowheads="1"/>
            </p:cNvSpPr>
            <p:nvPr/>
          </p:nvSpPr>
          <p:spPr bwMode="auto">
            <a:xfrm>
              <a:off x="1757277" y="3803711"/>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12" name="Oval 11">
              <a:extLst>
                <a:ext uri="{FF2B5EF4-FFF2-40B4-BE49-F238E27FC236}">
                  <a16:creationId xmlns:a16="http://schemas.microsoft.com/office/drawing/2014/main" id="{51F18B7C-8794-47B5-9AB9-ADE346D94C35}"/>
                </a:ext>
              </a:extLst>
            </p:cNvPr>
            <p:cNvSpPr>
              <a:spLocks noChangeArrowheads="1"/>
            </p:cNvSpPr>
            <p:nvPr/>
          </p:nvSpPr>
          <p:spPr bwMode="auto">
            <a:xfrm>
              <a:off x="678393" y="3723979"/>
              <a:ext cx="136469" cy="13652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117289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4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22728-DBFF-4D49-ADDE-3D8497FAFAE3}"/>
              </a:ext>
            </a:extLst>
          </p:cNvPr>
          <p:cNvSpPr>
            <a:spLocks noGrp="1"/>
          </p:cNvSpPr>
          <p:nvPr>
            <p:ph idx="1"/>
          </p:nvPr>
        </p:nvSpPr>
        <p:spPr>
          <a:xfrm>
            <a:off x="460375" y="1573725"/>
            <a:ext cx="8077200" cy="5064817"/>
          </a:xfrm>
        </p:spPr>
        <p:txBody>
          <a:bodyPr/>
          <a:lstStyle/>
          <a:p>
            <a:pPr marL="0" indent="0" algn="just">
              <a:buNone/>
            </a:pPr>
            <a:r>
              <a:rPr lang="en-US" altLang="en-US" sz="3200" b="1" dirty="0"/>
              <a:t>There are </a:t>
            </a:r>
            <a:r>
              <a:rPr lang="en-US" altLang="en-US" sz="3200" b="1" u="sng" dirty="0">
                <a:effectLst>
                  <a:outerShdw blurRad="38100" dist="38100" dir="2700000" algn="tl">
                    <a:srgbClr val="000000">
                      <a:alpha val="43137"/>
                    </a:srgbClr>
                  </a:outerShdw>
                </a:effectLst>
              </a:rPr>
              <a:t>109</a:t>
            </a:r>
            <a:r>
              <a:rPr lang="en-US" altLang="en-US" sz="3200" b="1" dirty="0"/>
              <a:t> different types of atoms. These atoms can combine in different ways to make up anything that you can think of. Even you are made of atoms.</a:t>
            </a:r>
          </a:p>
          <a:p>
            <a:endParaRPr lang="en-US" dirty="0"/>
          </a:p>
        </p:txBody>
      </p:sp>
      <p:sp>
        <p:nvSpPr>
          <p:cNvPr id="5" name="Rectangle 4">
            <a:extLst>
              <a:ext uri="{FF2B5EF4-FFF2-40B4-BE49-F238E27FC236}">
                <a16:creationId xmlns:a16="http://schemas.microsoft.com/office/drawing/2014/main" id="{65B15140-D997-439B-8A16-C344A896A43A}"/>
              </a:ext>
            </a:extLst>
          </p:cNvPr>
          <p:cNvSpPr/>
          <p:nvPr/>
        </p:nvSpPr>
        <p:spPr>
          <a:xfrm>
            <a:off x="460375" y="219458"/>
            <a:ext cx="7391400" cy="1323439"/>
          </a:xfrm>
          <a:prstGeom prst="rect">
            <a:avLst/>
          </a:prstGeom>
        </p:spPr>
        <p:txBody>
          <a:bodyPr wrap="square">
            <a:spAutoFit/>
          </a:bodyPr>
          <a:lstStyle/>
          <a:p>
            <a:pPr>
              <a:defRPr/>
            </a:pPr>
            <a:r>
              <a:rPr lang="en-US" sz="4000" b="1" dirty="0">
                <a:ln>
                  <a:solidFill>
                    <a:schemeClr val="bg1"/>
                  </a:solidFill>
                </a:ln>
                <a:solidFill>
                  <a:srgbClr val="FF0000"/>
                </a:solidFill>
                <a:latin typeface="Calibri" pitchFamily="-111" charset="0"/>
                <a:ea typeface="ＭＳ Ｐゴシック" pitchFamily="-111" charset="-128"/>
                <a:cs typeface="ＭＳ Ｐゴシック" pitchFamily="-111" charset="-128"/>
              </a:rPr>
              <a:t>An </a:t>
            </a:r>
            <a:r>
              <a:rPr lang="en-US" sz="4000" b="1" u="sng" dirty="0">
                <a:ln>
                  <a:solidFill>
                    <a:schemeClr val="bg1"/>
                  </a:solidFill>
                </a:ln>
                <a:solidFill>
                  <a:srgbClr val="FF0000"/>
                </a:solidFill>
                <a:latin typeface="Calibri" pitchFamily="-111" charset="0"/>
                <a:ea typeface="ＭＳ Ｐゴシック" pitchFamily="-111" charset="-128"/>
                <a:cs typeface="ＭＳ Ｐゴシック" pitchFamily="-111" charset="-128"/>
              </a:rPr>
              <a:t>atom</a:t>
            </a:r>
            <a:r>
              <a:rPr lang="en-US" sz="4000" b="1" dirty="0">
                <a:ln>
                  <a:solidFill>
                    <a:schemeClr val="bg1"/>
                  </a:solidFill>
                </a:ln>
                <a:solidFill>
                  <a:srgbClr val="FF0000"/>
                </a:solidFill>
                <a:latin typeface="Calibri" pitchFamily="-111" charset="0"/>
                <a:ea typeface="ＭＳ Ｐゴシック" pitchFamily="-111" charset="-128"/>
                <a:cs typeface="ＭＳ Ｐゴシック" pitchFamily="-111" charset="-128"/>
              </a:rPr>
              <a:t> is the smallest basic unit of matter.  </a:t>
            </a:r>
          </a:p>
        </p:txBody>
      </p:sp>
      <p:pic>
        <p:nvPicPr>
          <p:cNvPr id="12" name="Picture 11">
            <a:extLst>
              <a:ext uri="{FF2B5EF4-FFF2-40B4-BE49-F238E27FC236}">
                <a16:creationId xmlns:a16="http://schemas.microsoft.com/office/drawing/2014/main" id="{0CDF0B3B-F876-4E05-A0FD-14B8BDB121F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56938">
            <a:off x="4474416" y="3736067"/>
            <a:ext cx="1061552" cy="1599938"/>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5538" b="4430"/>
          <a:stretch/>
        </p:blipFill>
        <p:spPr>
          <a:xfrm rot="1483296">
            <a:off x="6123272" y="3783077"/>
            <a:ext cx="2665397"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AutoShape 2" descr="Image result for ap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067042">
            <a:off x="1263667" y="4564088"/>
            <a:ext cx="2579091" cy="1693425"/>
          </a:xfrm>
          <a:prstGeom prst="rect">
            <a:avLst/>
          </a:prstGeom>
        </p:spPr>
      </p:pic>
      <p:pic>
        <p:nvPicPr>
          <p:cNvPr id="16" name="Picture 15"/>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34843"/>
          <a:stretch/>
        </p:blipFill>
        <p:spPr>
          <a:xfrm rot="1080105">
            <a:off x="537842" y="3629270"/>
            <a:ext cx="1155201" cy="1670571"/>
          </a:xfrm>
          <a:prstGeom prst="rect">
            <a:avLst/>
          </a:prstGeom>
        </p:spPr>
      </p:pic>
    </p:spTree>
    <p:extLst>
      <p:ext uri="{BB962C8B-B14F-4D97-AF65-F5344CB8AC3E}">
        <p14:creationId xmlns:p14="http://schemas.microsoft.com/office/powerpoint/2010/main" val="12301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5BB47E-79FC-4ABF-B55B-7EA230ADD1AB}"/>
              </a:ext>
            </a:extLst>
          </p:cNvPr>
          <p:cNvSpPr>
            <a:spLocks noGrp="1"/>
          </p:cNvSpPr>
          <p:nvPr>
            <p:ph idx="1"/>
          </p:nvPr>
        </p:nvSpPr>
        <p:spPr>
          <a:xfrm>
            <a:off x="762000" y="304800"/>
            <a:ext cx="8153400" cy="6019800"/>
          </a:xfrm>
        </p:spPr>
        <p:txBody>
          <a:bodyPr>
            <a:normAutofit/>
          </a:bodyPr>
          <a:lstStyle/>
          <a:p>
            <a:pPr marL="0" indent="0">
              <a:buNone/>
            </a:pPr>
            <a:r>
              <a:rPr lang="en-US" altLang="en-US" sz="4800" b="1" dirty="0">
                <a:ln>
                  <a:solidFill>
                    <a:srgbClr val="002060"/>
                  </a:solidFill>
                </a:ln>
                <a:solidFill>
                  <a:srgbClr val="C00000"/>
                </a:solidFill>
              </a:rPr>
              <a:t>Atoms are EXTREMELY </a:t>
            </a:r>
          </a:p>
          <a:p>
            <a:pPr marL="0" indent="0">
              <a:buNone/>
            </a:pPr>
            <a:r>
              <a:rPr lang="en-US" altLang="en-US" b="1" dirty="0">
                <a:ln>
                  <a:solidFill>
                    <a:srgbClr val="FF0000"/>
                  </a:solidFill>
                </a:ln>
                <a:solidFill>
                  <a:srgbClr val="FF0000"/>
                </a:solidFill>
              </a:rPr>
              <a:t>Small.</a:t>
            </a:r>
          </a:p>
          <a:p>
            <a:pPr marL="0" indent="0">
              <a:spcBef>
                <a:spcPts val="0"/>
              </a:spcBef>
              <a:buNone/>
            </a:pPr>
            <a:endParaRPr lang="en-US" altLang="en-US" b="1" dirty="0">
              <a:solidFill>
                <a:srgbClr val="C00000"/>
              </a:solidFill>
            </a:endParaRPr>
          </a:p>
          <a:p>
            <a:pPr marL="0" indent="0">
              <a:spcAft>
                <a:spcPts val="1200"/>
              </a:spcAft>
              <a:buNone/>
            </a:pPr>
            <a:r>
              <a:rPr lang="en-US" altLang="en-US" sz="4800" dirty="0"/>
              <a:t>Millions of atoms would fit into the period at the end of this sentence.  Now just think of how many atoms you have in your body.</a:t>
            </a:r>
          </a:p>
          <a:p>
            <a:pPr marL="0" indent="0">
              <a:buNone/>
            </a:pPr>
            <a:endParaRPr lang="en-US" altLang="en-US" sz="2800" dirty="0">
              <a:latin typeface="Calibri" panose="020F0502020204030204" pitchFamily="34" charset="0"/>
            </a:endParaRPr>
          </a:p>
          <a:p>
            <a:endParaRPr lang="en-US" sz="2800" dirty="0">
              <a:latin typeface="Calibri" panose="020F0502020204030204" pitchFamily="34" charset="0"/>
            </a:endParaRPr>
          </a:p>
          <a:p>
            <a:endParaRPr lang="en-US" dirty="0"/>
          </a:p>
        </p:txBody>
      </p:sp>
      <p:sp>
        <p:nvSpPr>
          <p:cNvPr id="9" name="Arrow: Down 8">
            <a:extLst>
              <a:ext uri="{FF2B5EF4-FFF2-40B4-BE49-F238E27FC236}">
                <a16:creationId xmlns:a16="http://schemas.microsoft.com/office/drawing/2014/main" id="{17496366-3E22-49AB-9C72-CFF4DB295E46}"/>
              </a:ext>
            </a:extLst>
          </p:cNvPr>
          <p:cNvSpPr/>
          <p:nvPr/>
        </p:nvSpPr>
        <p:spPr>
          <a:xfrm rot="1876757">
            <a:off x="5661684" y="3239203"/>
            <a:ext cx="367831" cy="68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88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4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0C83-D213-4A75-B11E-205C6A7A1ED4}"/>
              </a:ext>
            </a:extLst>
          </p:cNvPr>
          <p:cNvSpPr>
            <a:spLocks noGrp="1"/>
          </p:cNvSpPr>
          <p:nvPr>
            <p:ph type="title"/>
          </p:nvPr>
        </p:nvSpPr>
        <p:spPr>
          <a:xfrm>
            <a:off x="304799" y="304800"/>
            <a:ext cx="8229601" cy="2133600"/>
          </a:xfrm>
        </p:spPr>
        <p:txBody>
          <a:bodyPr/>
          <a:lstStyle/>
          <a:p>
            <a:r>
              <a:rPr lang="en-US" sz="4000" b="1" dirty="0">
                <a:ln>
                  <a:solidFill>
                    <a:srgbClr val="00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When two or more atoms bond together, they form a particle called a </a:t>
            </a:r>
            <a:r>
              <a:rPr lang="en-US" sz="4000" b="1" u="sng" dirty="0">
                <a:ln>
                  <a:solidFill>
                    <a:srgbClr val="00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molecule</a:t>
            </a:r>
            <a:r>
              <a:rPr lang="en-US" sz="4000" b="1" dirty="0">
                <a:ln>
                  <a:solidFill>
                    <a:srgbClr val="00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a:t>
            </a:r>
            <a:endParaRPr lang="en-US"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4B1636B-2D94-4A59-8A49-E89D76AC05A2}"/>
              </a:ext>
            </a:extLst>
          </p:cNvPr>
          <p:cNvSpPr>
            <a:spLocks noGrp="1"/>
          </p:cNvSpPr>
          <p:nvPr>
            <p:ph idx="1"/>
          </p:nvPr>
        </p:nvSpPr>
        <p:spPr>
          <a:xfrm>
            <a:off x="152400" y="2442990"/>
            <a:ext cx="8839200" cy="4415010"/>
          </a:xfrm>
        </p:spPr>
        <p:txBody>
          <a:bodyPr/>
          <a:lstStyle/>
          <a:p>
            <a:r>
              <a:rPr lang="en-US" altLang="en-US" sz="3600" dirty="0"/>
              <a:t>Water is known as </a:t>
            </a:r>
            <a:r>
              <a:rPr lang="en-US" altLang="en-US" sz="3600" b="1" dirty="0"/>
              <a:t>H</a:t>
            </a:r>
            <a:r>
              <a:rPr lang="en-US" altLang="en-US" sz="3600" b="1" baseline="-25000" dirty="0"/>
              <a:t>2</a:t>
            </a:r>
            <a:r>
              <a:rPr lang="en-US" altLang="en-US" sz="3600" b="1" dirty="0"/>
              <a:t>O </a:t>
            </a:r>
            <a:r>
              <a:rPr lang="en-US" altLang="en-US" sz="3600" dirty="0"/>
              <a:t>because it is a </a:t>
            </a:r>
            <a:r>
              <a:rPr lang="en-US" altLang="en-US" sz="3600" u="sng" dirty="0"/>
              <a:t>molecule</a:t>
            </a:r>
            <a:r>
              <a:rPr lang="en-US" altLang="en-US" sz="3600" dirty="0"/>
              <a:t> that is composed of two hydrogen (H) atoms and one oxygen (O) atom that are BONDED…..CHEMICALLY BONDED together.</a:t>
            </a:r>
          </a:p>
        </p:txBody>
      </p:sp>
      <p:grpSp>
        <p:nvGrpSpPr>
          <p:cNvPr id="5" name="Group 17">
            <a:extLst>
              <a:ext uri="{FF2B5EF4-FFF2-40B4-BE49-F238E27FC236}">
                <a16:creationId xmlns:a16="http://schemas.microsoft.com/office/drawing/2014/main" id="{905EA9E6-C96C-447F-95A7-21BC256594BD}"/>
              </a:ext>
            </a:extLst>
          </p:cNvPr>
          <p:cNvGrpSpPr>
            <a:grpSpLocks/>
          </p:cNvGrpSpPr>
          <p:nvPr/>
        </p:nvGrpSpPr>
        <p:grpSpPr bwMode="auto">
          <a:xfrm>
            <a:off x="6629400" y="5181600"/>
            <a:ext cx="1905000" cy="1443211"/>
            <a:chOff x="2378074" y="5578475"/>
            <a:chExt cx="1290250" cy="974725"/>
          </a:xfrm>
        </p:grpSpPr>
        <p:sp>
          <p:nvSpPr>
            <p:cNvPr id="6" name="Oval 5">
              <a:extLst>
                <a:ext uri="{FF2B5EF4-FFF2-40B4-BE49-F238E27FC236}">
                  <a16:creationId xmlns:a16="http://schemas.microsoft.com/office/drawing/2014/main" id="{4373B1A9-9A38-4D06-A4F0-B94DC3E54F45}"/>
                </a:ext>
              </a:extLst>
            </p:cNvPr>
            <p:cNvSpPr>
              <a:spLocks noChangeArrowheads="1"/>
            </p:cNvSpPr>
            <p:nvPr/>
          </p:nvSpPr>
          <p:spPr bwMode="auto">
            <a:xfrm>
              <a:off x="2514600" y="5638800"/>
              <a:ext cx="914400" cy="914400"/>
            </a:xfrm>
            <a:prstGeom prst="ellipse">
              <a:avLst/>
            </a:prstGeom>
            <a:solidFill>
              <a:srgbClr val="FF0000"/>
            </a:solidFill>
            <a:ln w="9525">
              <a:solidFill>
                <a:srgbClr val="4A7EBB"/>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grpSp>
          <p:nvGrpSpPr>
            <p:cNvPr id="7" name="Group 14">
              <a:extLst>
                <a:ext uri="{FF2B5EF4-FFF2-40B4-BE49-F238E27FC236}">
                  <a16:creationId xmlns:a16="http://schemas.microsoft.com/office/drawing/2014/main" id="{203D486F-AC20-4E00-B34D-6ABD75624744}"/>
                </a:ext>
              </a:extLst>
            </p:cNvPr>
            <p:cNvGrpSpPr>
              <a:grpSpLocks/>
            </p:cNvGrpSpPr>
            <p:nvPr/>
          </p:nvGrpSpPr>
          <p:grpSpPr bwMode="auto">
            <a:xfrm>
              <a:off x="3216277" y="5578475"/>
              <a:ext cx="452047" cy="365125"/>
              <a:chOff x="4114800" y="5638800"/>
              <a:chExt cx="452833" cy="365760"/>
            </a:xfrm>
          </p:grpSpPr>
          <p:sp>
            <p:nvSpPr>
              <p:cNvPr id="12" name="Oval 11">
                <a:extLst>
                  <a:ext uri="{FF2B5EF4-FFF2-40B4-BE49-F238E27FC236}">
                    <a16:creationId xmlns:a16="http://schemas.microsoft.com/office/drawing/2014/main" id="{CAEDE5FC-3364-4DD9-8528-FD870A19B7B4}"/>
                  </a:ext>
                </a:extLst>
              </p:cNvPr>
              <p:cNvSpPr>
                <a:spLocks noChangeArrowheads="1"/>
              </p:cNvSpPr>
              <p:nvPr/>
            </p:nvSpPr>
            <p:spPr bwMode="auto">
              <a:xfrm>
                <a:off x="4114800" y="5638800"/>
                <a:ext cx="365760" cy="365760"/>
              </a:xfrm>
              <a:prstGeom prst="ellipse">
                <a:avLst/>
              </a:prstGeom>
              <a:solidFill>
                <a:srgbClr val="FFFFFF"/>
              </a:solidFill>
              <a:ln w="9525">
                <a:solidFill>
                  <a:srgbClr val="FF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3" name="TextBox 11">
                <a:extLst>
                  <a:ext uri="{FF2B5EF4-FFF2-40B4-BE49-F238E27FC236}">
                    <a16:creationId xmlns:a16="http://schemas.microsoft.com/office/drawing/2014/main" id="{7D74A3BC-2B76-4272-A1F2-3076537BD2A1}"/>
                  </a:ext>
                </a:extLst>
              </p:cNvPr>
              <p:cNvSpPr txBox="1">
                <a:spLocks noChangeArrowheads="1"/>
              </p:cNvSpPr>
              <p:nvPr/>
            </p:nvSpPr>
            <p:spPr bwMode="auto">
              <a:xfrm>
                <a:off x="4201873" y="5701117"/>
                <a:ext cx="365760" cy="24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0000"/>
                    </a:solidFill>
                  </a:rPr>
                  <a:t>H</a:t>
                </a:r>
              </a:p>
            </p:txBody>
          </p:sp>
        </p:grpSp>
        <p:sp>
          <p:nvSpPr>
            <p:cNvPr id="8" name="TextBox 18">
              <a:extLst>
                <a:ext uri="{FF2B5EF4-FFF2-40B4-BE49-F238E27FC236}">
                  <a16:creationId xmlns:a16="http://schemas.microsoft.com/office/drawing/2014/main" id="{A81EFAA0-9D57-4150-80B7-C7F52FBABF05}"/>
                </a:ext>
              </a:extLst>
            </p:cNvPr>
            <p:cNvSpPr txBox="1">
              <a:spLocks noChangeArrowheads="1"/>
            </p:cNvSpPr>
            <p:nvPr/>
          </p:nvSpPr>
          <p:spPr bwMode="auto">
            <a:xfrm>
              <a:off x="2789237" y="5868770"/>
              <a:ext cx="427040" cy="43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dirty="0">
                  <a:solidFill>
                    <a:schemeClr val="bg1"/>
                  </a:solidFill>
                </a:rPr>
                <a:t>O</a:t>
              </a:r>
            </a:p>
          </p:txBody>
        </p:sp>
        <p:grpSp>
          <p:nvGrpSpPr>
            <p:cNvPr id="9" name="Group 15">
              <a:extLst>
                <a:ext uri="{FF2B5EF4-FFF2-40B4-BE49-F238E27FC236}">
                  <a16:creationId xmlns:a16="http://schemas.microsoft.com/office/drawing/2014/main" id="{188C7648-4685-4983-B453-01B875164774}"/>
                </a:ext>
              </a:extLst>
            </p:cNvPr>
            <p:cNvGrpSpPr>
              <a:grpSpLocks/>
            </p:cNvGrpSpPr>
            <p:nvPr/>
          </p:nvGrpSpPr>
          <p:grpSpPr bwMode="auto">
            <a:xfrm>
              <a:off x="2378074" y="5578475"/>
              <a:ext cx="422592" cy="365125"/>
              <a:chOff x="4114800" y="5638800"/>
              <a:chExt cx="423327" cy="365760"/>
            </a:xfrm>
          </p:grpSpPr>
          <p:sp>
            <p:nvSpPr>
              <p:cNvPr id="10" name="Oval 9">
                <a:extLst>
                  <a:ext uri="{FF2B5EF4-FFF2-40B4-BE49-F238E27FC236}">
                    <a16:creationId xmlns:a16="http://schemas.microsoft.com/office/drawing/2014/main" id="{2DB78C20-D1D6-4B1E-B206-91369049E38D}"/>
                  </a:ext>
                </a:extLst>
              </p:cNvPr>
              <p:cNvSpPr>
                <a:spLocks noChangeArrowheads="1"/>
              </p:cNvSpPr>
              <p:nvPr/>
            </p:nvSpPr>
            <p:spPr bwMode="auto">
              <a:xfrm>
                <a:off x="4114800" y="5638800"/>
                <a:ext cx="365760" cy="365760"/>
              </a:xfrm>
              <a:prstGeom prst="ellipse">
                <a:avLst/>
              </a:prstGeom>
              <a:solidFill>
                <a:srgbClr val="FFFFFF"/>
              </a:solidFill>
              <a:ln w="9525">
                <a:solidFill>
                  <a:srgbClr val="FF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TextBox 17">
                <a:extLst>
                  <a:ext uri="{FF2B5EF4-FFF2-40B4-BE49-F238E27FC236}">
                    <a16:creationId xmlns:a16="http://schemas.microsoft.com/office/drawing/2014/main" id="{A623BB63-56FE-4C5B-9DF5-2A25604A6E8B}"/>
                  </a:ext>
                </a:extLst>
              </p:cNvPr>
              <p:cNvSpPr txBox="1">
                <a:spLocks noChangeArrowheads="1"/>
              </p:cNvSpPr>
              <p:nvPr/>
            </p:nvSpPr>
            <p:spPr bwMode="auto">
              <a:xfrm>
                <a:off x="4172367" y="5701115"/>
                <a:ext cx="365760" cy="24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FF0000"/>
                    </a:solidFill>
                  </a:rPr>
                  <a:t>H</a:t>
                </a:r>
              </a:p>
            </p:txBody>
          </p:sp>
        </p:grpSp>
      </p:grpSp>
    </p:spTree>
    <p:extLst>
      <p:ext uri="{BB962C8B-B14F-4D97-AF65-F5344CB8AC3E}">
        <p14:creationId xmlns:p14="http://schemas.microsoft.com/office/powerpoint/2010/main" val="228243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4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330DC-A81E-47C0-B536-AD7C7AB012CA}"/>
              </a:ext>
            </a:extLst>
          </p:cNvPr>
          <p:cNvSpPr>
            <a:spLocks noGrp="1"/>
          </p:cNvSpPr>
          <p:nvPr>
            <p:ph idx="1"/>
          </p:nvPr>
        </p:nvSpPr>
        <p:spPr>
          <a:xfrm>
            <a:off x="152400" y="304800"/>
            <a:ext cx="8458200" cy="6400800"/>
          </a:xfrm>
        </p:spPr>
        <p:txBody>
          <a:bodyPr>
            <a:normAutofit/>
          </a:bodyPr>
          <a:lstStyle/>
          <a:p>
            <a:pPr marL="0" indent="0">
              <a:spcBef>
                <a:spcPts val="1200"/>
              </a:spcBef>
              <a:spcAft>
                <a:spcPts val="600"/>
              </a:spcAft>
              <a:buNone/>
            </a:pPr>
            <a:r>
              <a:rPr lang="en-US" altLang="en-US" sz="3000" b="1" dirty="0"/>
              <a:t>    THERE ARE TWO TYPES OF MOLECULES</a:t>
            </a:r>
          </a:p>
          <a:p>
            <a:pPr marL="0" indent="0">
              <a:spcBef>
                <a:spcPts val="1200"/>
              </a:spcBef>
              <a:spcAft>
                <a:spcPts val="600"/>
              </a:spcAft>
              <a:buNone/>
            </a:pPr>
            <a:r>
              <a:rPr lang="en-US" sz="3600" b="1" dirty="0">
                <a:ln>
                  <a:solidFill>
                    <a:srgbClr val="C0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An </a:t>
            </a:r>
            <a:r>
              <a:rPr lang="en-US" sz="3600" b="1" u="sng" dirty="0">
                <a:ln>
                  <a:solidFill>
                    <a:srgbClr val="C0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element</a:t>
            </a:r>
            <a:r>
              <a:rPr lang="en-US" sz="3600" b="1" dirty="0">
                <a:ln>
                  <a:solidFill>
                    <a:srgbClr val="C0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 is a substance that contains only a </a:t>
            </a:r>
            <a:r>
              <a:rPr lang="en-US" sz="3600" b="1" u="sng" dirty="0">
                <a:ln>
                  <a:solidFill>
                    <a:srgbClr val="C0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single TYPE of atom</a:t>
            </a:r>
            <a:r>
              <a:rPr lang="en-US" sz="3600" b="1" dirty="0">
                <a:ln>
                  <a:solidFill>
                    <a:srgbClr val="C0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 </a:t>
            </a:r>
          </a:p>
          <a:p>
            <a:pPr marL="0" indent="0">
              <a:spcBef>
                <a:spcPts val="1200"/>
              </a:spcBef>
              <a:spcAft>
                <a:spcPts val="600"/>
              </a:spcAft>
              <a:buNone/>
            </a:pPr>
            <a:r>
              <a:rPr lang="en-US" altLang="en-US" sz="3000" dirty="0"/>
              <a:t>The number of atoms doesn’t matter as long as they are all the </a:t>
            </a:r>
            <a:r>
              <a:rPr lang="en-US" altLang="en-US" sz="3000" b="1" u="sng" dirty="0">
                <a:effectLst>
                  <a:outerShdw blurRad="38100" dist="38100" dir="2700000" algn="tl">
                    <a:srgbClr val="000000">
                      <a:alpha val="43137"/>
                    </a:srgbClr>
                  </a:outerShdw>
                </a:effectLst>
              </a:rPr>
              <a:t>same</a:t>
            </a:r>
            <a:r>
              <a:rPr lang="en-US" altLang="en-US" sz="3000" dirty="0"/>
              <a:t> type. </a:t>
            </a:r>
          </a:p>
          <a:p>
            <a:pPr marL="0" indent="0">
              <a:spcBef>
                <a:spcPts val="1200"/>
              </a:spcBef>
              <a:spcAft>
                <a:spcPts val="600"/>
              </a:spcAft>
              <a:buNone/>
            </a:pPr>
            <a:r>
              <a:rPr lang="en-US" altLang="en-US" sz="3000" dirty="0"/>
              <a:t>Gold, for example, is an element.  A gold coin contains millions and millions of atoms, but all of the atoms are the same type of atom, gold.</a:t>
            </a:r>
          </a:p>
          <a:p>
            <a:pPr marL="0" indent="0">
              <a:spcAft>
                <a:spcPts val="600"/>
              </a:spcAft>
              <a:buNone/>
            </a:pPr>
            <a:endParaRPr lang="en-US" altLang="en-US" sz="2800" dirty="0">
              <a:latin typeface="Comic Sans MS" panose="030F0702030302020204" pitchFamily="66" charset="0"/>
            </a:endParaRPr>
          </a:p>
          <a:p>
            <a:endParaRPr lang="en-US" dirty="0"/>
          </a:p>
        </p:txBody>
      </p:sp>
      <p:pic>
        <p:nvPicPr>
          <p:cNvPr id="7" name="Picture 6" descr="A close up of a coin&#10;&#10;Description automatically generated">
            <a:extLst>
              <a:ext uri="{FF2B5EF4-FFF2-40B4-BE49-F238E27FC236}">
                <a16:creationId xmlns:a16="http://schemas.microsoft.com/office/drawing/2014/main" id="{3966E2D3-C20F-4D5D-BDC8-57A35FB11B0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5117049"/>
            <a:ext cx="1447800" cy="1303018"/>
          </a:xfrm>
          <a:prstGeom prst="ellipse">
            <a:avLst/>
          </a:prstGeom>
          <a:ln>
            <a:noFill/>
          </a:ln>
          <a:effectLst>
            <a:softEdge rad="112500"/>
          </a:effectLst>
        </p:spPr>
      </p:pic>
    </p:spTree>
    <p:extLst>
      <p:ext uri="{BB962C8B-B14F-4D97-AF65-F5344CB8AC3E}">
        <p14:creationId xmlns:p14="http://schemas.microsoft.com/office/powerpoint/2010/main" val="16338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4000">
              <a:schemeClr val="bg1">
                <a:tint val="78000"/>
                <a:satMod val="220000"/>
              </a:schemeClr>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7353-B205-4416-91B6-89EDA2B1BC18}"/>
              </a:ext>
            </a:extLst>
          </p:cNvPr>
          <p:cNvSpPr>
            <a:spLocks noGrp="1"/>
          </p:cNvSpPr>
          <p:nvPr>
            <p:ph type="title"/>
          </p:nvPr>
        </p:nvSpPr>
        <p:spPr>
          <a:xfrm>
            <a:off x="152400" y="197386"/>
            <a:ext cx="8077199" cy="2164814"/>
          </a:xfrm>
        </p:spPr>
        <p:txBody>
          <a:bodyPr>
            <a:normAutofit/>
          </a:bodyPr>
          <a:lstStyle/>
          <a:p>
            <a:r>
              <a:rPr lang="en-US" altLang="en-US" sz="2400" b="1" u="sng" cap="none" dirty="0">
                <a:ln w="0"/>
                <a:solidFill>
                  <a:schemeClr val="tx1"/>
                </a:solidFill>
                <a:effectLst>
                  <a:outerShdw blurRad="38100" dist="19050" dir="2700000" algn="tl" rotWithShape="0">
                    <a:schemeClr val="dk1">
                      <a:alpha val="40000"/>
                    </a:schemeClr>
                  </a:outerShdw>
                </a:effectLst>
                <a:latin typeface="+mn-lt"/>
              </a:rPr>
              <a:t>Periodic Table of Elements</a:t>
            </a:r>
            <a:r>
              <a:rPr lang="en-US" altLang="en-US" sz="2400" b="1" cap="none" dirty="0">
                <a:ln w="0"/>
                <a:solidFill>
                  <a:schemeClr val="tx1"/>
                </a:solidFill>
                <a:effectLst>
                  <a:outerShdw blurRad="38100" dist="19050" dir="2700000" algn="tl" rotWithShape="0">
                    <a:schemeClr val="dk1">
                      <a:alpha val="40000"/>
                    </a:schemeClr>
                  </a:outerShdw>
                </a:effectLst>
                <a:latin typeface="+mn-lt"/>
              </a:rPr>
              <a:t>. </a:t>
            </a:r>
            <a:r>
              <a:rPr lang="en-US" altLang="en-US" sz="2400" b="0" cap="none" dirty="0">
                <a:ln w="0"/>
                <a:solidFill>
                  <a:schemeClr val="tx1"/>
                </a:solidFill>
                <a:effectLst>
                  <a:outerShdw blurRad="38100" dist="19050" dir="2700000" algn="tl" rotWithShape="0">
                    <a:schemeClr val="dk1">
                      <a:alpha val="40000"/>
                    </a:schemeClr>
                  </a:outerShdw>
                </a:effectLst>
                <a:latin typeface="+mn-lt"/>
              </a:rPr>
              <a:t>Elements include the </a:t>
            </a:r>
            <a:r>
              <a:rPr lang="en-US" altLang="en-US" sz="2400" b="1" cap="none" dirty="0">
                <a:ln w="0"/>
                <a:solidFill>
                  <a:schemeClr val="tx1"/>
                </a:solidFill>
                <a:effectLst>
                  <a:outerShdw blurRad="38100" dist="19050" dir="2700000" algn="tl" rotWithShape="0">
                    <a:schemeClr val="dk1">
                      <a:alpha val="40000"/>
                    </a:schemeClr>
                  </a:outerShdw>
                </a:effectLst>
                <a:latin typeface="+mn-lt"/>
              </a:rPr>
              <a:t>oxygen (O)</a:t>
            </a:r>
            <a:r>
              <a:rPr lang="en-US" altLang="en-US" sz="2400" b="0" cap="none" dirty="0">
                <a:ln w="0"/>
                <a:solidFill>
                  <a:schemeClr val="tx1"/>
                </a:solidFill>
                <a:effectLst>
                  <a:outerShdw blurRad="38100" dist="19050" dir="2700000" algn="tl" rotWithShape="0">
                    <a:schemeClr val="dk1">
                      <a:alpha val="40000"/>
                    </a:schemeClr>
                  </a:outerShdw>
                </a:effectLst>
                <a:latin typeface="+mn-lt"/>
              </a:rPr>
              <a:t> that you breathe and </a:t>
            </a:r>
            <a:r>
              <a:rPr lang="en-US" altLang="en-US" sz="2400" b="1" cap="none" dirty="0">
                <a:ln w="0"/>
                <a:solidFill>
                  <a:schemeClr val="tx1"/>
                </a:solidFill>
                <a:effectLst>
                  <a:outerShdw blurRad="38100" dist="19050" dir="2700000" algn="tl" rotWithShape="0">
                    <a:schemeClr val="dk1">
                      <a:alpha val="40000"/>
                    </a:schemeClr>
                  </a:outerShdw>
                </a:effectLst>
                <a:latin typeface="+mn-lt"/>
              </a:rPr>
              <a:t>helium (He) </a:t>
            </a:r>
            <a:r>
              <a:rPr lang="en-US" altLang="en-US" sz="2400" b="0" cap="none" dirty="0">
                <a:ln w="0"/>
                <a:solidFill>
                  <a:schemeClr val="tx1"/>
                </a:solidFill>
                <a:effectLst>
                  <a:outerShdw blurRad="38100" dist="19050" dir="2700000" algn="tl" rotWithShape="0">
                    <a:schemeClr val="dk1">
                      <a:alpha val="40000"/>
                    </a:schemeClr>
                  </a:outerShdw>
                </a:effectLst>
                <a:latin typeface="+mn-lt"/>
              </a:rPr>
              <a:t>in </a:t>
            </a:r>
            <a:r>
              <a:rPr lang="en-US" altLang="en-US" sz="2400" dirty="0">
                <a:ln w="0"/>
                <a:solidFill>
                  <a:schemeClr val="tx1"/>
                </a:solidFill>
                <a:effectLst>
                  <a:outerShdw blurRad="38100" dist="19050" dir="2700000" algn="tl" rotWithShape="0">
                    <a:schemeClr val="dk1">
                      <a:alpha val="40000"/>
                    </a:schemeClr>
                  </a:outerShdw>
                </a:effectLst>
                <a:latin typeface="+mn-lt"/>
              </a:rPr>
              <a:t>floating</a:t>
            </a:r>
            <a:r>
              <a:rPr lang="en-US" altLang="en-US" sz="2400" b="0" cap="none" dirty="0">
                <a:ln w="0"/>
                <a:solidFill>
                  <a:schemeClr val="tx1"/>
                </a:solidFill>
                <a:effectLst>
                  <a:outerShdw blurRad="38100" dist="19050" dir="2700000" algn="tl" rotWithShape="0">
                    <a:schemeClr val="dk1">
                      <a:alpha val="40000"/>
                    </a:schemeClr>
                  </a:outerShdw>
                </a:effectLst>
                <a:latin typeface="+mn-lt"/>
              </a:rPr>
              <a:t> balloons.  </a:t>
            </a:r>
            <a:br>
              <a:rPr lang="en-US" altLang="en-US" sz="4000" b="0" cap="none" dirty="0">
                <a:ln w="0"/>
                <a:solidFill>
                  <a:schemeClr val="tx1"/>
                </a:solidFill>
                <a:effectLst>
                  <a:outerShdw blurRad="38100" dist="19050" dir="2700000" algn="tl" rotWithShape="0">
                    <a:schemeClr val="dk1">
                      <a:alpha val="40000"/>
                    </a:schemeClr>
                  </a:outerShdw>
                </a:effectLst>
                <a:latin typeface="+mn-lt"/>
              </a:rPr>
            </a:br>
            <a:endParaRPr lang="en-US" b="0" cap="none" dirty="0">
              <a:ln w="0"/>
              <a:solidFill>
                <a:schemeClr val="tx1"/>
              </a:solidFill>
              <a:effectLst>
                <a:outerShdw blurRad="38100" dist="19050" dir="2700000" algn="tl" rotWithShape="0">
                  <a:schemeClr val="dk1">
                    <a:alpha val="40000"/>
                  </a:schemeClr>
                </a:outerShdw>
              </a:effectLst>
              <a:latin typeface="+mn-lt"/>
            </a:endParaRPr>
          </a:p>
        </p:txBody>
      </p:sp>
      <p:pic>
        <p:nvPicPr>
          <p:cNvPr id="5" name="Picture 17" descr="en-color25.pdf">
            <a:extLst>
              <a:ext uri="{FF2B5EF4-FFF2-40B4-BE49-F238E27FC236}">
                <a16:creationId xmlns:a16="http://schemas.microsoft.com/office/drawing/2014/main" id="{5C00E9BC-643E-4D97-9CC4-8738C23445E1}"/>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4232" b="5450"/>
          <a:stretch/>
        </p:blipFill>
        <p:spPr bwMode="auto">
          <a:xfrm>
            <a:off x="152400" y="1447800"/>
            <a:ext cx="882499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19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Roll and Cra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9FA96B3-1A82-4972-B3F8-9E98C39BF659}"/>
              </a:ext>
            </a:extLst>
          </p:cNvPr>
          <p:cNvSpPr>
            <a:spLocks noGrp="1"/>
          </p:cNvSpPr>
          <p:nvPr>
            <p:ph type="title"/>
          </p:nvPr>
        </p:nvSpPr>
        <p:spPr>
          <a:xfrm>
            <a:off x="484710" y="452718"/>
            <a:ext cx="7821090" cy="5567082"/>
          </a:xfrm>
        </p:spPr>
        <p:txBody>
          <a:bodyPr>
            <a:normAutofit/>
          </a:bodyPr>
          <a:lstStyle/>
          <a:p>
            <a:pPr marL="0" indent="0">
              <a:buNone/>
            </a:pPr>
            <a:r>
              <a:rPr lang="en-US" altLang="en-US" sz="3600" b="1" dirty="0">
                <a:cs typeface="Calibri" panose="020F0502020204030204" pitchFamily="34" charset="0"/>
              </a:rPr>
              <a:t>The second type of molecule is something called a </a:t>
            </a:r>
            <a:r>
              <a:rPr lang="en-US" altLang="en-US" sz="3600" b="1" u="sng" dirty="0">
                <a:effectLst>
                  <a:outerShdw blurRad="38100" dist="38100" dir="2700000" algn="tl">
                    <a:srgbClr val="000000">
                      <a:alpha val="43137"/>
                    </a:srgbClr>
                  </a:outerShdw>
                </a:effectLst>
                <a:cs typeface="Calibri" panose="020F0502020204030204" pitchFamily="34" charset="0"/>
              </a:rPr>
              <a:t>compound</a:t>
            </a:r>
            <a:r>
              <a:rPr lang="en-US" altLang="en-US" sz="3600" b="1" dirty="0">
                <a:cs typeface="Calibri" panose="020F0502020204030204" pitchFamily="34" charset="0"/>
              </a:rPr>
              <a:t>.</a:t>
            </a:r>
            <a:br>
              <a:rPr lang="en-US" altLang="en-US" sz="3600" b="1" dirty="0">
                <a:cs typeface="Calibri" panose="020F0502020204030204" pitchFamily="34" charset="0"/>
              </a:rPr>
            </a:br>
            <a:endParaRPr lang="en-US" altLang="en-US" sz="3600" b="1" dirty="0">
              <a:cs typeface="Calibri" panose="020F0502020204030204" pitchFamily="34" charset="0"/>
            </a:endParaRPr>
          </a:p>
          <a:p>
            <a:pPr marL="0" indent="0">
              <a:buNone/>
            </a:pPr>
            <a:r>
              <a:rPr lang="en-US" sz="3600" b="1" dirty="0">
                <a:ln>
                  <a:solidFill>
                    <a:srgbClr val="FF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A </a:t>
            </a:r>
            <a:r>
              <a:rPr lang="en-US" sz="3600" b="1" u="sng" dirty="0">
                <a:ln>
                  <a:solidFill>
                    <a:srgbClr val="FF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compound</a:t>
            </a:r>
            <a:r>
              <a:rPr lang="en-US" sz="3600" b="1" dirty="0">
                <a:ln>
                  <a:solidFill>
                    <a:srgbClr val="FF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 is a substance that consists of two or more DIFFERENT types of atoms bonded together</a:t>
            </a:r>
            <a:r>
              <a:rPr lang="en-US" sz="3600" dirty="0">
                <a:ln>
                  <a:solidFill>
                    <a:srgbClr val="FF0000"/>
                  </a:solidFill>
                </a:ln>
                <a:solidFill>
                  <a:srgbClr val="FF0000"/>
                </a:solidFill>
                <a:effectLst>
                  <a:outerShdw blurRad="38100" dist="38100" dir="2700000" algn="tl">
                    <a:srgbClr val="000000">
                      <a:alpha val="43137"/>
                    </a:srgbClr>
                  </a:outerShdw>
                </a:effectLst>
                <a:ea typeface="ＭＳ Ｐゴシック" pitchFamily="-111" charset="-128"/>
                <a:cs typeface="ＭＳ Ｐゴシック" pitchFamily="-111" charset="-128"/>
              </a:rPr>
              <a:t>.</a:t>
            </a:r>
            <a:br>
              <a:rPr lang="en-US" sz="3200" dirty="0">
                <a:ln>
                  <a:solidFill>
                    <a:srgbClr val="FF0000"/>
                  </a:solidFill>
                </a:ln>
                <a:solidFill>
                  <a:srgbClr val="FF0000"/>
                </a:solidFill>
                <a:ea typeface="ＭＳ Ｐゴシック" pitchFamily="-111" charset="-128"/>
                <a:cs typeface="ＭＳ Ｐゴシック" pitchFamily="-111" charset="-128"/>
              </a:rPr>
            </a:br>
            <a:endParaRPr lang="en-US" sz="3200" dirty="0">
              <a:ln>
                <a:solidFill>
                  <a:srgbClr val="FF0000"/>
                </a:solidFill>
              </a:ln>
              <a:solidFill>
                <a:srgbClr val="FF0000"/>
              </a:solidFill>
              <a:ea typeface="ＭＳ Ｐゴシック" pitchFamily="-111" charset="-128"/>
              <a:cs typeface="ＭＳ Ｐゴシック" pitchFamily="-111" charset="-128"/>
            </a:endParaRPr>
          </a:p>
          <a:p>
            <a:pPr marL="0" indent="0">
              <a:buNone/>
            </a:pPr>
            <a:r>
              <a:rPr lang="en-US" altLang="en-US" sz="3000" b="1" dirty="0"/>
              <a:t>Let’s look at that water molecule again.  Why do they call water H</a:t>
            </a:r>
            <a:r>
              <a:rPr lang="en-US" altLang="en-US" sz="3000" b="1" baseline="-25000" dirty="0"/>
              <a:t>2</a:t>
            </a:r>
            <a:r>
              <a:rPr lang="en-US" altLang="en-US" sz="3000" b="1" dirty="0"/>
              <a:t>O?</a:t>
            </a:r>
          </a:p>
          <a:p>
            <a:pPr marL="0" indent="0">
              <a:buNone/>
            </a:pPr>
            <a:endParaRPr lang="en-US" altLang="en-US" sz="3000" dirty="0"/>
          </a:p>
          <a:p>
            <a:pPr marL="0" indent="0">
              <a:buNone/>
            </a:pPr>
            <a:endParaRPr lang="en-US" altLang="en-US" sz="3000" dirty="0"/>
          </a:p>
          <a:p>
            <a:pPr marL="0" indent="0">
              <a:buNone/>
            </a:pPr>
            <a:endParaRPr lang="en-US" sz="3200" dirty="0">
              <a:ln>
                <a:solidFill>
                  <a:schemeClr val="tx1"/>
                </a:solidFill>
              </a:ln>
              <a:solidFill>
                <a:srgbClr val="FF0000"/>
              </a:solidFill>
              <a:ea typeface="ＭＳ Ｐゴシック" pitchFamily="-111" charset="-128"/>
              <a:cs typeface="ＭＳ Ｐゴシック" pitchFamily="-111" charset="-128"/>
            </a:endParaRPr>
          </a:p>
          <a:p>
            <a:pPr marL="0" indent="0">
              <a:buNone/>
            </a:pPr>
            <a:endParaRPr lang="en-US" altLang="en-US" sz="3200" dirty="0">
              <a:latin typeface="Comic Sans MS" panose="030F0702030302020204" pitchFamily="66" charset="0"/>
            </a:endParaRPr>
          </a:p>
          <a:p>
            <a:pPr marL="0" indent="0">
              <a:buNone/>
            </a:pPr>
            <a:endParaRPr lang="en-US" altLang="en-US" sz="3200" dirty="0">
              <a:latin typeface="Comic Sans MS" panose="030F0702030302020204" pitchFamily="66" charset="0"/>
            </a:endParaRPr>
          </a:p>
          <a:p>
            <a:pPr marL="0" indent="0">
              <a:buNone/>
            </a:pPr>
            <a:endParaRPr lang="en-US" dirty="0"/>
          </a:p>
        </p:txBody>
      </p:sp>
      <p:grpSp>
        <p:nvGrpSpPr>
          <p:cNvPr id="5" name="Group 21">
            <a:extLst>
              <a:ext uri="{FF2B5EF4-FFF2-40B4-BE49-F238E27FC236}">
                <a16:creationId xmlns:a16="http://schemas.microsoft.com/office/drawing/2014/main" id="{AF7CA71C-BFF3-412C-B53C-61F0F2772755}"/>
              </a:ext>
            </a:extLst>
          </p:cNvPr>
          <p:cNvGrpSpPr>
            <a:grpSpLocks/>
          </p:cNvGrpSpPr>
          <p:nvPr/>
        </p:nvGrpSpPr>
        <p:grpSpPr bwMode="auto">
          <a:xfrm rot="796592">
            <a:off x="7236152" y="5061303"/>
            <a:ext cx="1770225" cy="1404519"/>
            <a:chOff x="7543803" y="5426075"/>
            <a:chExt cx="1275435" cy="1050925"/>
          </a:xfrm>
        </p:grpSpPr>
        <p:sp>
          <p:nvSpPr>
            <p:cNvPr id="6" name="Oval 5">
              <a:extLst>
                <a:ext uri="{FF2B5EF4-FFF2-40B4-BE49-F238E27FC236}">
                  <a16:creationId xmlns:a16="http://schemas.microsoft.com/office/drawing/2014/main" id="{0A670FC9-B3B7-4AA1-8A56-C6EF975F3838}"/>
                </a:ext>
              </a:extLst>
            </p:cNvPr>
            <p:cNvSpPr>
              <a:spLocks noChangeArrowheads="1"/>
            </p:cNvSpPr>
            <p:nvPr/>
          </p:nvSpPr>
          <p:spPr bwMode="auto">
            <a:xfrm>
              <a:off x="7696200" y="5562600"/>
              <a:ext cx="914400" cy="914400"/>
            </a:xfrm>
            <a:prstGeom prst="ellipse">
              <a:avLst/>
            </a:prstGeom>
            <a:solidFill>
              <a:srgbClr val="FF0000"/>
            </a:solidFill>
            <a:ln w="9525">
              <a:solidFill>
                <a:srgbClr val="FFFFFF"/>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grpSp>
          <p:nvGrpSpPr>
            <p:cNvPr id="7" name="Group 14">
              <a:extLst>
                <a:ext uri="{FF2B5EF4-FFF2-40B4-BE49-F238E27FC236}">
                  <a16:creationId xmlns:a16="http://schemas.microsoft.com/office/drawing/2014/main" id="{007C4E27-48DC-4362-88A4-B7CB32714AB8}"/>
                </a:ext>
              </a:extLst>
            </p:cNvPr>
            <p:cNvGrpSpPr>
              <a:grpSpLocks/>
            </p:cNvGrpSpPr>
            <p:nvPr/>
          </p:nvGrpSpPr>
          <p:grpSpPr bwMode="auto">
            <a:xfrm>
              <a:off x="8382004" y="5426075"/>
              <a:ext cx="437234" cy="365125"/>
              <a:chOff x="4114800" y="5638800"/>
              <a:chExt cx="437994" cy="365760"/>
            </a:xfrm>
          </p:grpSpPr>
          <p:sp>
            <p:nvSpPr>
              <p:cNvPr id="12" name="Oval 11">
                <a:extLst>
                  <a:ext uri="{FF2B5EF4-FFF2-40B4-BE49-F238E27FC236}">
                    <a16:creationId xmlns:a16="http://schemas.microsoft.com/office/drawing/2014/main" id="{A8938830-5078-4ECC-8C36-B81A064235FF}"/>
                  </a:ext>
                </a:extLst>
              </p:cNvPr>
              <p:cNvSpPr>
                <a:spLocks noChangeArrowheads="1"/>
              </p:cNvSpPr>
              <p:nvPr/>
            </p:nvSpPr>
            <p:spPr bwMode="auto">
              <a:xfrm>
                <a:off x="4114800" y="5638800"/>
                <a:ext cx="365760" cy="365760"/>
              </a:xfrm>
              <a:prstGeom prst="ellipse">
                <a:avLst/>
              </a:prstGeom>
              <a:solidFill>
                <a:srgbClr val="FFFFFF"/>
              </a:solidFill>
              <a:ln w="9525">
                <a:solidFill>
                  <a:srgbClr val="FF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3" name="TextBox 18">
                <a:extLst>
                  <a:ext uri="{FF2B5EF4-FFF2-40B4-BE49-F238E27FC236}">
                    <a16:creationId xmlns:a16="http://schemas.microsoft.com/office/drawing/2014/main" id="{9D4F77D9-8856-403D-80EE-CC407EE18931}"/>
                  </a:ext>
                </a:extLst>
              </p:cNvPr>
              <p:cNvSpPr txBox="1">
                <a:spLocks noChangeArrowheads="1"/>
              </p:cNvSpPr>
              <p:nvPr/>
            </p:nvSpPr>
            <p:spPr bwMode="auto">
              <a:xfrm>
                <a:off x="4187034" y="5710549"/>
                <a:ext cx="365760" cy="27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FF0000"/>
                    </a:solidFill>
                  </a:rPr>
                  <a:t>H</a:t>
                </a:r>
              </a:p>
            </p:txBody>
          </p:sp>
        </p:grpSp>
        <p:grpSp>
          <p:nvGrpSpPr>
            <p:cNvPr id="8" name="Group 15">
              <a:extLst>
                <a:ext uri="{FF2B5EF4-FFF2-40B4-BE49-F238E27FC236}">
                  <a16:creationId xmlns:a16="http://schemas.microsoft.com/office/drawing/2014/main" id="{4115BD0B-D1BB-4CAF-BC84-990E84F81344}"/>
                </a:ext>
              </a:extLst>
            </p:cNvPr>
            <p:cNvGrpSpPr>
              <a:grpSpLocks/>
            </p:cNvGrpSpPr>
            <p:nvPr/>
          </p:nvGrpSpPr>
          <p:grpSpPr bwMode="auto">
            <a:xfrm>
              <a:off x="7543803" y="5426075"/>
              <a:ext cx="402645" cy="365125"/>
              <a:chOff x="4114800" y="5638800"/>
              <a:chExt cx="403345" cy="365760"/>
            </a:xfrm>
          </p:grpSpPr>
          <p:sp>
            <p:nvSpPr>
              <p:cNvPr id="10" name="Oval 9">
                <a:extLst>
                  <a:ext uri="{FF2B5EF4-FFF2-40B4-BE49-F238E27FC236}">
                    <a16:creationId xmlns:a16="http://schemas.microsoft.com/office/drawing/2014/main" id="{928D36B1-8072-48BE-BB31-1C17046C847D}"/>
                  </a:ext>
                </a:extLst>
              </p:cNvPr>
              <p:cNvSpPr>
                <a:spLocks noChangeArrowheads="1"/>
              </p:cNvSpPr>
              <p:nvPr/>
            </p:nvSpPr>
            <p:spPr bwMode="auto">
              <a:xfrm>
                <a:off x="4114800" y="5638800"/>
                <a:ext cx="365760" cy="365760"/>
              </a:xfrm>
              <a:prstGeom prst="ellipse">
                <a:avLst/>
              </a:prstGeom>
              <a:solidFill>
                <a:srgbClr val="FFFFFF"/>
              </a:solidFill>
              <a:ln w="9525">
                <a:solidFill>
                  <a:srgbClr val="FF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1" name="TextBox 16">
                <a:extLst>
                  <a:ext uri="{FF2B5EF4-FFF2-40B4-BE49-F238E27FC236}">
                    <a16:creationId xmlns:a16="http://schemas.microsoft.com/office/drawing/2014/main" id="{808749B1-4DE2-4619-969F-63A8E5B3241D}"/>
                  </a:ext>
                </a:extLst>
              </p:cNvPr>
              <p:cNvSpPr txBox="1">
                <a:spLocks noChangeArrowheads="1"/>
              </p:cNvSpPr>
              <p:nvPr/>
            </p:nvSpPr>
            <p:spPr bwMode="auto">
              <a:xfrm>
                <a:off x="4152385" y="5681132"/>
                <a:ext cx="365760" cy="27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FF0000"/>
                    </a:solidFill>
                  </a:rPr>
                  <a:t>H</a:t>
                </a:r>
              </a:p>
            </p:txBody>
          </p:sp>
        </p:grpSp>
        <p:sp>
          <p:nvSpPr>
            <p:cNvPr id="9" name="TextBox 14">
              <a:extLst>
                <a:ext uri="{FF2B5EF4-FFF2-40B4-BE49-F238E27FC236}">
                  <a16:creationId xmlns:a16="http://schemas.microsoft.com/office/drawing/2014/main" id="{ACA489AC-BA69-417B-BAAD-A0DD052C4339}"/>
                </a:ext>
              </a:extLst>
            </p:cNvPr>
            <p:cNvSpPr txBox="1">
              <a:spLocks noChangeArrowheads="1"/>
            </p:cNvSpPr>
            <p:nvPr/>
          </p:nvSpPr>
          <p:spPr bwMode="auto">
            <a:xfrm>
              <a:off x="7943310" y="5768362"/>
              <a:ext cx="410011" cy="48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dirty="0">
                  <a:solidFill>
                    <a:schemeClr val="bg1"/>
                  </a:solidFill>
                </a:rPr>
                <a:t>O</a:t>
              </a:r>
            </a:p>
          </p:txBody>
        </p:sp>
      </p:grpSp>
    </p:spTree>
    <p:extLst>
      <p:ext uri="{BB962C8B-B14F-4D97-AF65-F5344CB8AC3E}">
        <p14:creationId xmlns:p14="http://schemas.microsoft.com/office/powerpoint/2010/main" val="15939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1687</Words>
  <Application>Microsoft Office PowerPoint</Application>
  <PresentationFormat>On-screen Show (4:3)</PresentationFormat>
  <Paragraphs>209</Paragraphs>
  <Slides>37</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Bookman Old Style</vt:lpstr>
      <vt:lpstr>Calibri</vt:lpstr>
      <vt:lpstr>Century Gothic</vt:lpstr>
      <vt:lpstr>Comic Sans MS</vt:lpstr>
      <vt:lpstr>Wingdings</vt:lpstr>
      <vt:lpstr>Wingdings 2</vt:lpstr>
      <vt:lpstr>Wingdings 3</vt:lpstr>
      <vt:lpstr>Ion</vt:lpstr>
      <vt:lpstr>Opulent</vt:lpstr>
      <vt:lpstr>Introduction to Chemical Reactions</vt:lpstr>
      <vt:lpstr>Today’s Plan</vt:lpstr>
      <vt:lpstr>INITIAL THOUGHTS</vt:lpstr>
      <vt:lpstr>PowerPoint Presentation</vt:lpstr>
      <vt:lpstr>PowerPoint Presentation</vt:lpstr>
      <vt:lpstr>When two or more atoms bond together, they form a particle called a molecule.</vt:lpstr>
      <vt:lpstr>PowerPoint Presentation</vt:lpstr>
      <vt:lpstr>Periodic Table of Elements. Elements include the oxygen (O) that you breathe and helium (He) in floating balloons.   </vt:lpstr>
      <vt:lpstr>The second type of molecule is something called a compound.  A compound is a substance that consists of two or more DIFFERENT types of atoms bonded together.  Let’s look at that water molecule again.  Why do they call water H2O?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Elements &amp; Compounds</vt:lpstr>
      <vt:lpstr>       Quick practice - Elements and Compounds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for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Chemical Reactions</dc:title>
  <dc:creator>Diamond, Jennifer</dc:creator>
  <cp:lastModifiedBy>Gail Ackerman</cp:lastModifiedBy>
  <cp:revision>26</cp:revision>
  <dcterms:created xsi:type="dcterms:W3CDTF">2019-03-09T00:56:14Z</dcterms:created>
  <dcterms:modified xsi:type="dcterms:W3CDTF">2020-03-26T22:39:38Z</dcterms:modified>
</cp:coreProperties>
</file>