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80" r:id="rId3"/>
    <p:sldId id="284" r:id="rId4"/>
    <p:sldId id="275" r:id="rId5"/>
    <p:sldId id="281" r:id="rId6"/>
    <p:sldId id="279" r:id="rId7"/>
    <p:sldId id="282" r:id="rId8"/>
    <p:sldId id="278" r:id="rId9"/>
    <p:sldId id="277"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varScale="1">
        <p:scale>
          <a:sx n="82" d="100"/>
          <a:sy n="82" d="100"/>
        </p:scale>
        <p:origin x="643" y="91"/>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3/26/2020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3/26/2020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3/26/2020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3/26/2020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3/26/2020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3/26/2020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3/26/2020</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3/26/2020</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3/26/2020</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3/26/2020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3/26/2020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3/26/2020</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eading.ac.uk/virtualexperiments/ves/preloader-photosynthesis-full.html"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0377" y="2528046"/>
            <a:ext cx="3855647" cy="768071"/>
          </a:xfrm>
        </p:spPr>
        <p:txBody>
          <a:bodyPr>
            <a:noAutofit/>
          </a:bodyPr>
          <a:lstStyle/>
          <a:p>
            <a:r>
              <a:rPr lang="en-US" sz="6000" dirty="0">
                <a:effectLst>
                  <a:outerShdw blurRad="38100" dist="38100" dir="2700000" algn="tl">
                    <a:srgbClr val="000000">
                      <a:alpha val="43137"/>
                    </a:srgbClr>
                  </a:outerShdw>
                </a:effectLst>
              </a:rPr>
              <a:t>Elodea Lab</a:t>
            </a:r>
          </a:p>
        </p:txBody>
      </p:sp>
      <p:pic>
        <p:nvPicPr>
          <p:cNvPr id="4" name="Picture 3"/>
          <p:cNvPicPr>
            <a:picLocks noChangeAspect="1"/>
          </p:cNvPicPr>
          <p:nvPr/>
        </p:nvPicPr>
        <p:blipFill rotWithShape="1">
          <a:blip r:embed="rId3"/>
          <a:srcRect l="8391" r="10930"/>
          <a:stretch/>
        </p:blipFill>
        <p:spPr>
          <a:xfrm>
            <a:off x="6723528" y="2017059"/>
            <a:ext cx="2084295" cy="3939988"/>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03B9-266E-47BE-BA2B-42034C44F609}"/>
              </a:ext>
            </a:extLst>
          </p:cNvPr>
          <p:cNvSpPr>
            <a:spLocks noGrp="1"/>
          </p:cNvSpPr>
          <p:nvPr>
            <p:ph type="ctrTitle"/>
          </p:nvPr>
        </p:nvSpPr>
        <p:spPr>
          <a:xfrm>
            <a:off x="1648984" y="585598"/>
            <a:ext cx="4938829" cy="1540984"/>
          </a:xfrm>
        </p:spPr>
        <p:txBody>
          <a:bodyPr>
            <a:noAutofit/>
          </a:bodyPr>
          <a:lstStyle/>
          <a:p>
            <a:pPr algn="ctr"/>
            <a:r>
              <a:rPr lang="en-US" sz="3200" dirty="0"/>
              <a:t>Once you have collected the data and completed the data table, create a graph based on this data.</a:t>
            </a:r>
          </a:p>
        </p:txBody>
      </p:sp>
      <p:pic>
        <p:nvPicPr>
          <p:cNvPr id="1026" name="Picture 2" descr="Related image">
            <a:extLst>
              <a:ext uri="{FF2B5EF4-FFF2-40B4-BE49-F238E27FC236}">
                <a16:creationId xmlns:a16="http://schemas.microsoft.com/office/drawing/2014/main" id="{52C2A8D3-E63D-4340-8258-01A99807D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0" t="16082" r="8501" b="5052"/>
          <a:stretch/>
        </p:blipFill>
        <p:spPr bwMode="auto">
          <a:xfrm>
            <a:off x="2187853" y="2403128"/>
            <a:ext cx="3749121" cy="3569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2C3E84-E437-46C8-B1FA-AC16B81DECF3}"/>
              </a:ext>
            </a:extLst>
          </p:cNvPr>
          <p:cNvSpPr txBox="1"/>
          <p:nvPr/>
        </p:nvSpPr>
        <p:spPr>
          <a:xfrm>
            <a:off x="6706112" y="1045741"/>
            <a:ext cx="5511282" cy="5086762"/>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FA1E7A15-149A-462C-A8AB-8EF0A24D96FD}"/>
              </a:ext>
            </a:extLst>
          </p:cNvPr>
          <p:cNvPicPr>
            <a:picLocks noChangeAspect="1"/>
          </p:cNvPicPr>
          <p:nvPr/>
        </p:nvPicPr>
        <p:blipFill>
          <a:blip r:embed="rId3"/>
          <a:stretch>
            <a:fillRect/>
          </a:stretch>
        </p:blipFill>
        <p:spPr>
          <a:xfrm>
            <a:off x="7395100" y="1175657"/>
            <a:ext cx="4483608" cy="4636602"/>
          </a:xfrm>
          <a:prstGeom prst="rect">
            <a:avLst/>
          </a:prstGeom>
        </p:spPr>
      </p:pic>
      <p:sp>
        <p:nvSpPr>
          <p:cNvPr id="7" name="TextBox 6">
            <a:extLst>
              <a:ext uri="{FF2B5EF4-FFF2-40B4-BE49-F238E27FC236}">
                <a16:creationId xmlns:a16="http://schemas.microsoft.com/office/drawing/2014/main" id="{8E1887EB-77E9-4AA0-AC42-3C700B115A27}"/>
              </a:ext>
            </a:extLst>
          </p:cNvPr>
          <p:cNvSpPr txBox="1"/>
          <p:nvPr/>
        </p:nvSpPr>
        <p:spPr>
          <a:xfrm>
            <a:off x="7861972" y="5812259"/>
            <a:ext cx="3773302" cy="338554"/>
          </a:xfrm>
          <a:prstGeom prst="rect">
            <a:avLst/>
          </a:prstGeom>
          <a:noFill/>
          <a:ln>
            <a:noFill/>
          </a:ln>
        </p:spPr>
        <p:txBody>
          <a:bodyPr wrap="square" rtlCol="0">
            <a:spAutoFit/>
          </a:bodyPr>
          <a:lstStyle/>
          <a:p>
            <a:r>
              <a:rPr lang="en-US" sz="1600" b="1" dirty="0"/>
              <a:t>Amount of Direct Light (Independent) </a:t>
            </a:r>
          </a:p>
        </p:txBody>
      </p:sp>
      <p:sp>
        <p:nvSpPr>
          <p:cNvPr id="9" name="TextBox 8">
            <a:extLst>
              <a:ext uri="{FF2B5EF4-FFF2-40B4-BE49-F238E27FC236}">
                <a16:creationId xmlns:a16="http://schemas.microsoft.com/office/drawing/2014/main" id="{01B1CE1F-EBD4-4545-B9CC-2007EB44AC3C}"/>
              </a:ext>
            </a:extLst>
          </p:cNvPr>
          <p:cNvSpPr txBox="1"/>
          <p:nvPr/>
        </p:nvSpPr>
        <p:spPr>
          <a:xfrm rot="16200000">
            <a:off x="4834054" y="3141389"/>
            <a:ext cx="4707240" cy="338554"/>
          </a:xfrm>
          <a:prstGeom prst="rect">
            <a:avLst/>
          </a:prstGeom>
          <a:noFill/>
          <a:ln>
            <a:noFill/>
          </a:ln>
        </p:spPr>
        <p:txBody>
          <a:bodyPr wrap="square" rtlCol="0">
            <a:spAutoFit/>
          </a:bodyPr>
          <a:lstStyle/>
          <a:p>
            <a:r>
              <a:rPr lang="en-US" sz="1600" b="1" dirty="0"/>
              <a:t>Rate of Photosynthesis (bubbles/min, dependent)</a:t>
            </a:r>
          </a:p>
        </p:txBody>
      </p:sp>
      <p:sp>
        <p:nvSpPr>
          <p:cNvPr id="8" name="TextBox 7">
            <a:extLst>
              <a:ext uri="{FF2B5EF4-FFF2-40B4-BE49-F238E27FC236}">
                <a16:creationId xmlns:a16="http://schemas.microsoft.com/office/drawing/2014/main" id="{71A6794A-3026-4DB5-B4EF-7E03BE9FE8E1}"/>
              </a:ext>
            </a:extLst>
          </p:cNvPr>
          <p:cNvSpPr txBox="1"/>
          <p:nvPr/>
        </p:nvSpPr>
        <p:spPr>
          <a:xfrm>
            <a:off x="7356951" y="125332"/>
            <a:ext cx="4521757"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Create a graph on a piece of paper with the following: title, label the x and y axes, and add numbers on the axes that are equally distant apart (such as 0, 5,10, 15 or 0, 20, 40, 60…)</a:t>
            </a:r>
          </a:p>
        </p:txBody>
      </p:sp>
      <p:sp>
        <p:nvSpPr>
          <p:cNvPr id="10" name="TextBox 9">
            <a:extLst>
              <a:ext uri="{FF2B5EF4-FFF2-40B4-BE49-F238E27FC236}">
                <a16:creationId xmlns:a16="http://schemas.microsoft.com/office/drawing/2014/main" id="{6D1E69A4-2A01-48DD-A034-7FA70B15826B}"/>
              </a:ext>
            </a:extLst>
          </p:cNvPr>
          <p:cNvSpPr txBox="1"/>
          <p:nvPr/>
        </p:nvSpPr>
        <p:spPr>
          <a:xfrm>
            <a:off x="9461753" y="1623527"/>
            <a:ext cx="2173521" cy="1754326"/>
          </a:xfrm>
          <a:prstGeom prst="rect">
            <a:avLst/>
          </a:prstGeom>
          <a:noFill/>
        </p:spPr>
        <p:txBody>
          <a:bodyPr wrap="square" rtlCol="0">
            <a:spAutoFit/>
          </a:bodyPr>
          <a:lstStyle/>
          <a:p>
            <a:r>
              <a:rPr lang="en-US" dirty="0"/>
              <a:t>Make a bar graph of the three distances and how many bubbles were counted per minute on average.</a:t>
            </a:r>
          </a:p>
        </p:txBody>
      </p:sp>
    </p:spTree>
    <p:extLst>
      <p:ext uri="{BB962C8B-B14F-4D97-AF65-F5344CB8AC3E}">
        <p14:creationId xmlns:p14="http://schemas.microsoft.com/office/powerpoint/2010/main" val="263862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372" y="547071"/>
            <a:ext cx="3605727" cy="1183566"/>
          </a:xfrm>
        </p:spPr>
        <p:txBody>
          <a:bodyPr>
            <a:normAutofit fontScale="90000"/>
          </a:bodyPr>
          <a:lstStyle/>
          <a:p>
            <a:r>
              <a:rPr lang="fr-FR" sz="4000" b="1" u="sng" dirty="0">
                <a:effectLst>
                  <a:outerShdw blurRad="38100" dist="38100" dir="2700000" algn="tl">
                    <a:srgbClr val="000000">
                      <a:alpha val="43137"/>
                    </a:srgbClr>
                  </a:outerShdw>
                </a:effectLst>
              </a:rPr>
              <a:t>Learning Target</a:t>
            </a:r>
            <a:br>
              <a:rPr lang="fr-FR" dirty="0"/>
            </a:br>
            <a:endParaRPr lang="en-US" dirty="0"/>
          </a:p>
        </p:txBody>
      </p:sp>
      <p:sp>
        <p:nvSpPr>
          <p:cNvPr id="3" name="Content Placeholder 2"/>
          <p:cNvSpPr>
            <a:spLocks noGrp="1"/>
          </p:cNvSpPr>
          <p:nvPr>
            <p:ph idx="1"/>
          </p:nvPr>
        </p:nvSpPr>
        <p:spPr>
          <a:xfrm>
            <a:off x="7100372" y="1372372"/>
            <a:ext cx="4643529" cy="2131940"/>
          </a:xfrm>
        </p:spPr>
        <p:txBody>
          <a:bodyPr>
            <a:normAutofit fontScale="92500" lnSpcReduction="10000"/>
          </a:bodyPr>
          <a:lstStyle/>
          <a:p>
            <a:pPr marL="0" indent="0">
              <a:buNone/>
            </a:pPr>
            <a:r>
              <a:rPr lang="en-US" sz="3200" b="1" dirty="0">
                <a:solidFill>
                  <a:schemeClr val="accent1">
                    <a:lumMod val="50000"/>
                  </a:schemeClr>
                </a:solidFill>
              </a:rPr>
              <a:t>I can conduct an investigation to determine the relationship between direct light and the rate of photosynthesis.</a:t>
            </a:r>
          </a:p>
        </p:txBody>
      </p:sp>
      <p:sp>
        <p:nvSpPr>
          <p:cNvPr id="7" name="Title 1"/>
          <p:cNvSpPr txBox="1">
            <a:spLocks/>
          </p:cNvSpPr>
          <p:nvPr/>
        </p:nvSpPr>
        <p:spPr>
          <a:xfrm>
            <a:off x="7051066" y="3734319"/>
            <a:ext cx="3655033" cy="1183566"/>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sng" strike="noStrike" kern="1200" cap="none" spc="0" normalizeH="0" baseline="0" noProof="0" dirty="0" err="1">
                <a:ln>
                  <a:noFill/>
                </a:ln>
                <a:solidFill>
                  <a:srgbClr val="8BAA00">
                    <a:lumMod val="75000"/>
                  </a:srgbClr>
                </a:solidFill>
                <a:effectLst>
                  <a:outerShdw blurRad="38100" dist="38100" dir="2700000" algn="tl">
                    <a:srgbClr val="000000">
                      <a:alpha val="43137"/>
                    </a:srgbClr>
                  </a:outerShdw>
                </a:effectLst>
                <a:uLnTx/>
                <a:uFillTx/>
                <a:latin typeface="Corbel" panose="020B0503020204020204"/>
                <a:ea typeface="+mj-ea"/>
                <a:cs typeface="+mj-cs"/>
              </a:rPr>
              <a:t>Success</a:t>
            </a:r>
            <a:r>
              <a:rPr kumimoji="0" lang="fr-FR" sz="3600" b="1" i="0" u="sng" strike="noStrike" kern="1200" cap="none" spc="0" normalizeH="0" baseline="0" noProof="0" dirty="0">
                <a:ln>
                  <a:noFill/>
                </a:ln>
                <a:solidFill>
                  <a:srgbClr val="8BAA00">
                    <a:lumMod val="75000"/>
                  </a:srgbClr>
                </a:solidFill>
                <a:effectLst>
                  <a:outerShdw blurRad="38100" dist="38100" dir="2700000" algn="tl">
                    <a:srgbClr val="000000">
                      <a:alpha val="43137"/>
                    </a:srgbClr>
                  </a:outerShdw>
                </a:effectLst>
                <a:uLnTx/>
                <a:uFillTx/>
                <a:latin typeface="Corbel" panose="020B0503020204020204"/>
                <a:ea typeface="+mj-ea"/>
                <a:cs typeface="+mj-cs"/>
              </a:rPr>
              <a:t> </a:t>
            </a:r>
            <a:r>
              <a:rPr kumimoji="0" lang="fr-FR" sz="3600" b="1" i="0" u="sng" strike="noStrike" kern="1200" cap="none" spc="0" normalizeH="0" baseline="0" noProof="0" dirty="0" err="1">
                <a:ln>
                  <a:noFill/>
                </a:ln>
                <a:solidFill>
                  <a:srgbClr val="8BAA00">
                    <a:lumMod val="75000"/>
                  </a:srgbClr>
                </a:solidFill>
                <a:effectLst>
                  <a:outerShdw blurRad="38100" dist="38100" dir="2700000" algn="tl">
                    <a:srgbClr val="000000">
                      <a:alpha val="43137"/>
                    </a:srgbClr>
                  </a:outerShdw>
                </a:effectLst>
                <a:uLnTx/>
                <a:uFillTx/>
                <a:latin typeface="Corbel" panose="020B0503020204020204"/>
                <a:ea typeface="+mj-ea"/>
                <a:cs typeface="+mj-cs"/>
              </a:rPr>
              <a:t>Criteria</a:t>
            </a:r>
            <a:br>
              <a:rPr kumimoji="0" lang="fr-FR" sz="3600" b="0" i="0" u="none" strike="noStrike" kern="1200" cap="none" spc="0" normalizeH="0" baseline="0" noProof="0" dirty="0">
                <a:ln>
                  <a:noFill/>
                </a:ln>
                <a:solidFill>
                  <a:srgbClr val="8BAA00">
                    <a:lumMod val="75000"/>
                  </a:srgbClr>
                </a:solidFill>
                <a:effectLst/>
                <a:uLnTx/>
                <a:uFillTx/>
                <a:latin typeface="Corbel" panose="020B0503020204020204"/>
                <a:ea typeface="+mj-ea"/>
                <a:cs typeface="+mj-cs"/>
              </a:rPr>
            </a:br>
            <a:endParaRPr kumimoji="0" lang="en-US" sz="3600" b="0" i="0" u="none" strike="noStrike" kern="1200" cap="none" spc="0" normalizeH="0" baseline="0" noProof="0" dirty="0">
              <a:ln>
                <a:noFill/>
              </a:ln>
              <a:solidFill>
                <a:srgbClr val="8BAA00">
                  <a:lumMod val="75000"/>
                </a:srgbClr>
              </a:solidFill>
              <a:effectLst/>
              <a:uLnTx/>
              <a:uFillTx/>
              <a:latin typeface="Corbel" panose="020B0503020204020204"/>
              <a:ea typeface="+mj-ea"/>
              <a:cs typeface="+mj-cs"/>
            </a:endParaRPr>
          </a:p>
        </p:txBody>
      </p:sp>
      <p:sp>
        <p:nvSpPr>
          <p:cNvPr id="8" name="Content Placeholder 2"/>
          <p:cNvSpPr txBox="1">
            <a:spLocks/>
          </p:cNvSpPr>
          <p:nvPr/>
        </p:nvSpPr>
        <p:spPr>
          <a:xfrm>
            <a:off x="7051066" y="4442024"/>
            <a:ext cx="4264632" cy="2131940"/>
          </a:xfrm>
          <a:prstGeom prst="rect">
            <a:avLst/>
          </a:prstGeom>
        </p:spPr>
        <p:txBody>
          <a:bodyPr vert="horz" lIns="91440" tIns="45720" rIns="91440" bIns="45720" rtlCol="0">
            <a:normAutofit lnSpcReduction="1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Measure and collect data to identify the variables/factors that impact the rate of photosynthesis.</a:t>
            </a:r>
          </a:p>
        </p:txBody>
      </p:sp>
      <p:pic>
        <p:nvPicPr>
          <p:cNvPr id="11" name="Picture 10"/>
          <p:cNvPicPr>
            <a:picLocks noChangeAspect="1"/>
          </p:cNvPicPr>
          <p:nvPr/>
        </p:nvPicPr>
        <p:blipFill rotWithShape="1">
          <a:blip r:embed="rId2"/>
          <a:srcRect l="9912" r="2655"/>
          <a:stretch/>
        </p:blipFill>
        <p:spPr>
          <a:xfrm>
            <a:off x="0" y="0"/>
            <a:ext cx="6642848" cy="6858000"/>
          </a:xfrm>
          <a:prstGeom prst="rect">
            <a:avLst/>
          </a:prstGeom>
        </p:spPr>
      </p:pic>
    </p:spTree>
    <p:extLst>
      <p:ext uri="{BB962C8B-B14F-4D97-AF65-F5344CB8AC3E}">
        <p14:creationId xmlns:p14="http://schemas.microsoft.com/office/powerpoint/2010/main" val="103771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6BCD-12CA-4ADB-B3CB-13795E5F4051}"/>
              </a:ext>
            </a:extLst>
          </p:cNvPr>
          <p:cNvSpPr>
            <a:spLocks noGrp="1"/>
          </p:cNvSpPr>
          <p:nvPr>
            <p:ph type="title"/>
          </p:nvPr>
        </p:nvSpPr>
        <p:spPr>
          <a:xfrm>
            <a:off x="1751777" y="2238500"/>
            <a:ext cx="6949440" cy="3143393"/>
          </a:xfrm>
        </p:spPr>
        <p:txBody>
          <a:bodyPr>
            <a:noAutofit/>
          </a:bodyPr>
          <a:lstStyle/>
          <a:p>
            <a:r>
              <a:rPr lang="en-US" sz="3600" b="1" dirty="0">
                <a:effectLst>
                  <a:outerShdw blurRad="38100" dist="38100" dir="2700000" algn="tl">
                    <a:srgbClr val="000000">
                      <a:alpha val="43137"/>
                    </a:srgbClr>
                  </a:outerShdw>
                </a:effectLst>
              </a:rPr>
              <a:t>Today’s Experimental Question: </a:t>
            </a:r>
            <a:br>
              <a:rPr lang="en-US" sz="3600" b="1" dirty="0"/>
            </a:br>
            <a:br>
              <a:rPr lang="en-US" sz="3600" b="1" dirty="0"/>
            </a:br>
            <a:br>
              <a:rPr lang="en-US" sz="1600" dirty="0"/>
            </a:br>
            <a:r>
              <a:rPr lang="en-US" sz="3200" b="1" dirty="0">
                <a:effectLst>
                  <a:outerShdw blurRad="38100" dist="38100" dir="2700000" algn="tl">
                    <a:srgbClr val="000000">
                      <a:alpha val="43137"/>
                    </a:srgbClr>
                  </a:outerShdw>
                </a:effectLst>
              </a:rPr>
              <a:t>How will the rate of photosynthesis change if the amount of direct light on Elodea is increased?</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4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403498"/>
            <a:ext cx="6002350" cy="1183566"/>
          </a:xfrm>
        </p:spPr>
        <p:txBody>
          <a:bodyPr>
            <a:normAutofit fontScale="90000"/>
          </a:bodyPr>
          <a:lstStyle/>
          <a:p>
            <a:pPr marL="457200" indent="-457200"/>
            <a:r>
              <a:rPr lang="fr-FR" sz="4000" b="1" dirty="0"/>
              <a:t>1</a:t>
            </a:r>
            <a:r>
              <a:rPr lang="fr-FR" sz="3600" b="1" dirty="0"/>
              <a:t>. </a:t>
            </a:r>
            <a:r>
              <a:rPr lang="fr-FR" sz="3100" b="1" dirty="0" err="1"/>
              <a:t>Identify</a:t>
            </a:r>
            <a:r>
              <a:rPr lang="fr-FR" sz="3100" b="1" dirty="0"/>
              <a:t> the </a:t>
            </a:r>
            <a:r>
              <a:rPr lang="fr-FR" sz="3100" b="1" u="sng" dirty="0">
                <a:effectLst>
                  <a:outerShdw blurRad="38100" dist="38100" dir="2700000" algn="tl">
                    <a:srgbClr val="000000">
                      <a:alpha val="43137"/>
                    </a:srgbClr>
                  </a:outerShdw>
                </a:effectLst>
              </a:rPr>
              <a:t>3 variables </a:t>
            </a:r>
            <a:r>
              <a:rPr lang="fr-FR" sz="3100" b="1" dirty="0"/>
              <a:t>in the </a:t>
            </a:r>
            <a:r>
              <a:rPr lang="fr-FR" sz="3100" b="1" dirty="0" err="1"/>
              <a:t>experiment</a:t>
            </a:r>
            <a:r>
              <a:rPr lang="fr-FR" sz="3100" b="1" dirty="0"/>
              <a:t>, and </a:t>
            </a:r>
            <a:r>
              <a:rPr lang="fr-FR" sz="3100" b="1" dirty="0" err="1"/>
              <a:t>write</a:t>
            </a:r>
            <a:r>
              <a:rPr lang="fr-FR" sz="3100" b="1" dirty="0"/>
              <a:t> </a:t>
            </a:r>
            <a:r>
              <a:rPr lang="fr-FR" sz="3100" b="1" dirty="0" err="1"/>
              <a:t>them</a:t>
            </a:r>
            <a:r>
              <a:rPr lang="fr-FR" sz="3100" b="1" dirty="0"/>
              <a:t> in </a:t>
            </a:r>
            <a:r>
              <a:rPr lang="fr-FR" sz="3100" b="1" dirty="0" err="1"/>
              <a:t>your</a:t>
            </a:r>
            <a:r>
              <a:rPr lang="fr-FR" sz="3100" b="1" dirty="0"/>
              <a:t> notebook:</a:t>
            </a:r>
            <a:endParaRPr lang="en-US" dirty="0"/>
          </a:p>
        </p:txBody>
      </p:sp>
      <p:sp>
        <p:nvSpPr>
          <p:cNvPr id="3" name="Content Placeholder 2"/>
          <p:cNvSpPr>
            <a:spLocks noGrp="1"/>
          </p:cNvSpPr>
          <p:nvPr>
            <p:ph idx="1"/>
          </p:nvPr>
        </p:nvSpPr>
        <p:spPr>
          <a:xfrm>
            <a:off x="6516384" y="2587064"/>
            <a:ext cx="4264632" cy="1792550"/>
          </a:xfrm>
        </p:spPr>
        <p:txBody>
          <a:bodyPr>
            <a:normAutofit/>
          </a:bodyPr>
          <a:lstStyle/>
          <a:p>
            <a:pPr marL="0" indent="0">
              <a:buNone/>
            </a:pPr>
            <a:r>
              <a:rPr lang="en-US" sz="2800" b="1" dirty="0">
                <a:solidFill>
                  <a:schemeClr val="accent1">
                    <a:lumMod val="50000"/>
                  </a:schemeClr>
                </a:solidFill>
              </a:rPr>
              <a:t>Independent:</a:t>
            </a:r>
          </a:p>
          <a:p>
            <a:pPr marL="0" indent="0">
              <a:buNone/>
            </a:pPr>
            <a:r>
              <a:rPr lang="en-US" sz="2800" b="1" dirty="0">
                <a:solidFill>
                  <a:schemeClr val="accent1">
                    <a:lumMod val="50000"/>
                  </a:schemeClr>
                </a:solidFill>
              </a:rPr>
              <a:t>Dependent:</a:t>
            </a:r>
          </a:p>
          <a:p>
            <a:pPr marL="0" indent="0">
              <a:buNone/>
            </a:pPr>
            <a:r>
              <a:rPr lang="en-US" sz="2800" b="1" dirty="0">
                <a:solidFill>
                  <a:schemeClr val="accent1">
                    <a:lumMod val="50000"/>
                  </a:schemeClr>
                </a:solidFill>
              </a:rPr>
              <a:t>Control:</a:t>
            </a:r>
          </a:p>
        </p:txBody>
      </p:sp>
      <p:sp>
        <p:nvSpPr>
          <p:cNvPr id="7" name="Title 1"/>
          <p:cNvSpPr txBox="1">
            <a:spLocks/>
          </p:cNvSpPr>
          <p:nvPr/>
        </p:nvSpPr>
        <p:spPr>
          <a:xfrm>
            <a:off x="6032598" y="4379614"/>
            <a:ext cx="6002351" cy="1183566"/>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fr-FR" sz="3600" b="1" dirty="0"/>
              <a:t>2. </a:t>
            </a:r>
            <a:r>
              <a:rPr lang="fr-FR" sz="2800" b="1" dirty="0"/>
              <a:t>Write a </a:t>
            </a:r>
            <a:r>
              <a:rPr lang="fr-FR" sz="2800" b="1" u="sng" dirty="0" err="1">
                <a:effectLst>
                  <a:outerShdw blurRad="38100" dist="38100" dir="2700000" algn="tl">
                    <a:srgbClr val="000000">
                      <a:alpha val="43137"/>
                    </a:srgbClr>
                  </a:outerShdw>
                </a:effectLst>
              </a:rPr>
              <a:t>hypothesis</a:t>
            </a:r>
            <a:r>
              <a:rPr lang="fr-FR" sz="2800" b="1" u="sng" dirty="0">
                <a:effectLst>
                  <a:outerShdw blurRad="38100" dist="38100" dir="2700000" algn="tl">
                    <a:srgbClr val="000000">
                      <a:alpha val="43137"/>
                    </a:srgbClr>
                  </a:outerShdw>
                </a:effectLst>
              </a:rPr>
              <a:t> </a:t>
            </a:r>
            <a:r>
              <a:rPr lang="fr-FR" sz="2800" u="sng" dirty="0">
                <a:effectLst>
                  <a:outerShdw blurRad="38100" dist="38100" dir="2700000" algn="tl">
                    <a:srgbClr val="000000">
                      <a:alpha val="43137"/>
                    </a:srgbClr>
                  </a:outerShdw>
                </a:effectLst>
              </a:rPr>
              <a:t>(</a:t>
            </a:r>
            <a:r>
              <a:rPr lang="fr-FR" sz="2800" u="sng" dirty="0" err="1">
                <a:effectLst>
                  <a:outerShdw blurRad="38100" dist="38100" dir="2700000" algn="tl">
                    <a:srgbClr val="000000">
                      <a:alpha val="43137"/>
                    </a:srgbClr>
                  </a:outerShdw>
                </a:effectLst>
              </a:rPr>
              <a:t>see</a:t>
            </a:r>
            <a:r>
              <a:rPr lang="fr-FR" sz="2800" u="sng" dirty="0">
                <a:effectLst>
                  <a:outerShdw blurRad="38100" dist="38100" dir="2700000" algn="tl">
                    <a:srgbClr val="000000">
                      <a:alpha val="43137"/>
                    </a:srgbClr>
                  </a:outerShdw>
                </a:effectLst>
              </a:rPr>
              <a:t> </a:t>
            </a:r>
            <a:r>
              <a:rPr lang="fr-FR" sz="2800" u="sng" dirty="0" err="1">
                <a:effectLst>
                  <a:outerShdw blurRad="38100" dist="38100" dir="2700000" algn="tl">
                    <a:srgbClr val="000000">
                      <a:alpha val="43137"/>
                    </a:srgbClr>
                  </a:outerShdw>
                </a:effectLst>
              </a:rPr>
              <a:t>next</a:t>
            </a:r>
            <a:r>
              <a:rPr lang="fr-FR" sz="2800" u="sng" dirty="0">
                <a:effectLst>
                  <a:outerShdw blurRad="38100" dist="38100" dir="2700000" algn="tl">
                    <a:srgbClr val="000000">
                      <a:alpha val="43137"/>
                    </a:srgbClr>
                  </a:outerShdw>
                </a:effectLst>
              </a:rPr>
              <a:t> slide)</a:t>
            </a:r>
            <a:r>
              <a:rPr lang="fr-FR" sz="2800" dirty="0"/>
              <a:t>.</a:t>
            </a:r>
            <a:br>
              <a:rPr lang="fr-FR" sz="3200" dirty="0"/>
            </a:br>
            <a:endParaRPr lang="en-US" sz="3600" dirty="0"/>
          </a:p>
        </p:txBody>
      </p:sp>
      <p:sp>
        <p:nvSpPr>
          <p:cNvPr id="8" name="Content Placeholder 2"/>
          <p:cNvSpPr txBox="1">
            <a:spLocks/>
          </p:cNvSpPr>
          <p:nvPr/>
        </p:nvSpPr>
        <p:spPr>
          <a:xfrm>
            <a:off x="6516384" y="4971397"/>
            <a:ext cx="5436130" cy="1422119"/>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chemeClr val="accent1">
                    <a:lumMod val="50000"/>
                  </a:schemeClr>
                </a:solidFill>
              </a:rPr>
              <a:t>This is based on what you think will happen in the experiment, your best educated guess.</a:t>
            </a:r>
          </a:p>
        </p:txBody>
      </p:sp>
      <p:sp>
        <p:nvSpPr>
          <p:cNvPr id="4" name="TextBox 3"/>
          <p:cNvSpPr txBox="1"/>
          <p:nvPr/>
        </p:nvSpPr>
        <p:spPr>
          <a:xfrm>
            <a:off x="6185168" y="74962"/>
            <a:ext cx="5913182" cy="1077218"/>
          </a:xfrm>
          <a:prstGeom prst="rect">
            <a:avLst/>
          </a:prstGeom>
          <a:noFill/>
        </p:spPr>
        <p:txBody>
          <a:bodyPr wrap="square" rtlCol="0">
            <a:spAutoFit/>
          </a:bodyPr>
          <a:lstStyle/>
          <a:p>
            <a:r>
              <a:rPr lang="en-US" sz="3200" b="1" dirty="0"/>
              <a:t>Before we begin today’s lab, we must first:</a:t>
            </a:r>
          </a:p>
        </p:txBody>
      </p:sp>
      <p:pic>
        <p:nvPicPr>
          <p:cNvPr id="1026" name="Picture 2" descr="Elodea canadensis (photo by Piotr Dynowski 2011) | Download ...">
            <a:extLst>
              <a:ext uri="{FF2B5EF4-FFF2-40B4-BE49-F238E27FC236}">
                <a16:creationId xmlns:a16="http://schemas.microsoft.com/office/drawing/2014/main" id="{B5027AAB-CB7C-43AE-B0DE-A8224C40D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00"/>
            <a:ext cx="5913182" cy="68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B0EA-E323-478D-9A29-B14A80F8D3D8}"/>
              </a:ext>
            </a:extLst>
          </p:cNvPr>
          <p:cNvSpPr>
            <a:spLocks noGrp="1"/>
          </p:cNvSpPr>
          <p:nvPr>
            <p:ph type="title"/>
          </p:nvPr>
        </p:nvSpPr>
        <p:spPr>
          <a:xfrm>
            <a:off x="1716712" y="2621363"/>
            <a:ext cx="6949440" cy="2737295"/>
          </a:xfrm>
        </p:spPr>
        <p:txBody>
          <a:bodyPr>
            <a:normAutofit fontScale="90000"/>
          </a:bodyPr>
          <a:lstStyle/>
          <a:p>
            <a:r>
              <a:rPr lang="en-US" sz="2900" dirty="0">
                <a:effectLst>
                  <a:outerShdw blurRad="38100" dist="38100" dir="2700000" algn="tl">
                    <a:srgbClr val="000000">
                      <a:alpha val="43137"/>
                    </a:srgbClr>
                  </a:outerShdw>
                </a:effectLst>
              </a:rPr>
              <a:t>  Hypothesis: Use the if…then…because formula!</a:t>
            </a:r>
            <a:br>
              <a:rPr lang="en-US" sz="2800" dirty="0">
                <a:effectLst>
                  <a:outerShdw blurRad="38100" dist="38100" dir="2700000" algn="tl">
                    <a:srgbClr val="000000">
                      <a:alpha val="43137"/>
                    </a:srgbClr>
                  </a:outerShdw>
                </a:effectLst>
              </a:rPr>
            </a:br>
            <a:br>
              <a:rPr lang="en-US" sz="2800" dirty="0"/>
            </a:br>
            <a:r>
              <a:rPr lang="en-US" sz="2800" u="sng" dirty="0">
                <a:effectLst>
                  <a:outerShdw blurRad="38100" dist="38100" dir="2700000" algn="tl">
                    <a:srgbClr val="000000">
                      <a:alpha val="43137"/>
                    </a:srgbClr>
                  </a:outerShdw>
                </a:effectLst>
              </a:rPr>
              <a:t>If</a:t>
            </a:r>
            <a:r>
              <a:rPr lang="en-US" sz="2800" dirty="0"/>
              <a:t> the amount of direct light is increased in Elodea, </a:t>
            </a:r>
            <a:r>
              <a:rPr lang="en-US" sz="2800" u="sng" dirty="0">
                <a:effectLst>
                  <a:outerShdw blurRad="38100" dist="38100" dir="2700000" algn="tl">
                    <a:srgbClr val="000000">
                      <a:alpha val="43137"/>
                    </a:srgbClr>
                  </a:outerShdw>
                </a:effectLst>
              </a:rPr>
              <a:t>then</a:t>
            </a:r>
            <a:r>
              <a:rPr lang="en-US" sz="2800" dirty="0"/>
              <a:t> the rate of photosynthesis will (increase/decrease, select one) ________________ </a:t>
            </a:r>
            <a:r>
              <a:rPr lang="en-US" sz="2800" dirty="0">
                <a:effectLst>
                  <a:outerShdw blurRad="38100" dist="38100" dir="2700000" algn="tl">
                    <a:srgbClr val="000000">
                      <a:alpha val="43137"/>
                    </a:srgbClr>
                  </a:outerShdw>
                </a:effectLst>
              </a:rPr>
              <a:t>because</a:t>
            </a:r>
            <a:r>
              <a:rPr lang="en-US" sz="2800" dirty="0"/>
              <a:t> ___________________________________</a:t>
            </a:r>
            <a:br>
              <a:rPr lang="en-US" sz="2800" dirty="0"/>
            </a:br>
            <a:r>
              <a:rPr lang="en-US" sz="2800" dirty="0"/>
              <a:t>__________________________________________.</a:t>
            </a:r>
          </a:p>
        </p:txBody>
      </p:sp>
      <p:pic>
        <p:nvPicPr>
          <p:cNvPr id="4" name="Picture 3">
            <a:extLst>
              <a:ext uri="{FF2B5EF4-FFF2-40B4-BE49-F238E27FC236}">
                <a16:creationId xmlns:a16="http://schemas.microsoft.com/office/drawing/2014/main" id="{2FCD2E54-1322-4CE4-AF0A-199A670258B2}"/>
              </a:ext>
            </a:extLst>
          </p:cNvPr>
          <p:cNvPicPr>
            <a:picLocks noChangeAspect="1"/>
          </p:cNvPicPr>
          <p:nvPr/>
        </p:nvPicPr>
        <p:blipFill>
          <a:blip r:embed="rId2"/>
          <a:stretch>
            <a:fillRect/>
          </a:stretch>
        </p:blipFill>
        <p:spPr>
          <a:xfrm flipH="1">
            <a:off x="0" y="2045110"/>
            <a:ext cx="1602658" cy="3895476"/>
          </a:xfrm>
          <a:prstGeom prst="rect">
            <a:avLst/>
          </a:prstGeom>
        </p:spPr>
      </p:pic>
      <p:pic>
        <p:nvPicPr>
          <p:cNvPr id="6" name="Picture 5">
            <a:extLst>
              <a:ext uri="{FF2B5EF4-FFF2-40B4-BE49-F238E27FC236}">
                <a16:creationId xmlns:a16="http://schemas.microsoft.com/office/drawing/2014/main" id="{025D9F0F-B84E-4A3B-806B-E50E0FDA595C}"/>
              </a:ext>
            </a:extLst>
          </p:cNvPr>
          <p:cNvPicPr>
            <a:picLocks noChangeAspect="1"/>
          </p:cNvPicPr>
          <p:nvPr/>
        </p:nvPicPr>
        <p:blipFill>
          <a:blip r:embed="rId3"/>
          <a:stretch>
            <a:fillRect/>
          </a:stretch>
        </p:blipFill>
        <p:spPr>
          <a:xfrm>
            <a:off x="8780206" y="2045110"/>
            <a:ext cx="3411794" cy="3889803"/>
          </a:xfrm>
          <a:prstGeom prst="rect">
            <a:avLst/>
          </a:prstGeom>
        </p:spPr>
      </p:pic>
    </p:spTree>
    <p:extLst>
      <p:ext uri="{BB962C8B-B14F-4D97-AF65-F5344CB8AC3E}">
        <p14:creationId xmlns:p14="http://schemas.microsoft.com/office/powerpoint/2010/main" val="35821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331" y="2689411"/>
            <a:ext cx="5025541" cy="2260694"/>
          </a:xfrm>
        </p:spPr>
        <p:txBody>
          <a:bodyPr/>
          <a:lstStyle/>
          <a:p>
            <a:pPr algn="ctr"/>
            <a:r>
              <a:rPr lang="en-US" dirty="0">
                <a:effectLst>
                  <a:outerShdw blurRad="38100" dist="38100" dir="2700000" algn="tl">
                    <a:srgbClr val="000000">
                      <a:alpha val="43137"/>
                    </a:srgbClr>
                  </a:outerShdw>
                </a:effectLst>
              </a:rPr>
              <a:t>Let’s review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data table.</a:t>
            </a:r>
          </a:p>
        </p:txBody>
      </p:sp>
      <p:pic>
        <p:nvPicPr>
          <p:cNvPr id="5" name="Picture 4"/>
          <p:cNvPicPr>
            <a:picLocks noChangeAspect="1"/>
          </p:cNvPicPr>
          <p:nvPr/>
        </p:nvPicPr>
        <p:blipFill>
          <a:blip r:embed="rId2"/>
          <a:stretch>
            <a:fillRect/>
          </a:stretch>
        </p:blipFill>
        <p:spPr>
          <a:xfrm>
            <a:off x="7785847" y="2043953"/>
            <a:ext cx="4406154" cy="3886991"/>
          </a:xfrm>
          <a:prstGeom prst="rect">
            <a:avLst/>
          </a:prstGeom>
        </p:spPr>
      </p:pic>
      <p:pic>
        <p:nvPicPr>
          <p:cNvPr id="10" name="Picture 9"/>
          <p:cNvPicPr>
            <a:picLocks noChangeAspect="1"/>
          </p:cNvPicPr>
          <p:nvPr/>
        </p:nvPicPr>
        <p:blipFill rotWithShape="1">
          <a:blip r:embed="rId3"/>
          <a:srcRect l="42902" t="6666" r="5552" b="12157"/>
          <a:stretch/>
        </p:blipFill>
        <p:spPr>
          <a:xfrm>
            <a:off x="1" y="2043953"/>
            <a:ext cx="2958354" cy="3886991"/>
          </a:xfrm>
          <a:prstGeom prst="rect">
            <a:avLst/>
          </a:prstGeom>
        </p:spPr>
      </p:pic>
    </p:spTree>
    <p:extLst>
      <p:ext uri="{BB962C8B-B14F-4D97-AF65-F5344CB8AC3E}">
        <p14:creationId xmlns:p14="http://schemas.microsoft.com/office/powerpoint/2010/main" val="14438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5940F-5AFD-46F3-917B-C2D8AF9E2DAF}"/>
              </a:ext>
            </a:extLst>
          </p:cNvPr>
          <p:cNvPicPr>
            <a:picLocks noChangeAspect="1"/>
          </p:cNvPicPr>
          <p:nvPr/>
        </p:nvPicPr>
        <p:blipFill>
          <a:blip r:embed="rId2">
            <a:lum bright="-20000" contrast="40000"/>
          </a:blip>
          <a:stretch>
            <a:fillRect/>
          </a:stretch>
        </p:blipFill>
        <p:spPr>
          <a:xfrm>
            <a:off x="489951" y="92719"/>
            <a:ext cx="11436578" cy="6514462"/>
          </a:xfrm>
          <a:prstGeom prst="rect">
            <a:avLst/>
          </a:prstGeom>
        </p:spPr>
      </p:pic>
    </p:spTree>
    <p:extLst>
      <p:ext uri="{BB962C8B-B14F-4D97-AF65-F5344CB8AC3E}">
        <p14:creationId xmlns:p14="http://schemas.microsoft.com/office/powerpoint/2010/main" val="39725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997" y="2264969"/>
            <a:ext cx="7109835" cy="3143393"/>
          </a:xfrm>
        </p:spPr>
        <p:txBody>
          <a:bodyPr>
            <a:normAutofit fontScale="90000"/>
          </a:bodyPr>
          <a:lstStyle/>
          <a:p>
            <a:pPr algn="ctr">
              <a:spcAft>
                <a:spcPts val="1200"/>
              </a:spcAft>
            </a:pPr>
            <a:br>
              <a:rPr lang="en-US" sz="5100" dirty="0"/>
            </a:br>
            <a:r>
              <a:rPr lang="en-US" sz="4400" dirty="0"/>
              <a:t>P</a:t>
            </a:r>
            <a:r>
              <a:rPr lang="en-US" sz="4400" dirty="0">
                <a:effectLst>
                  <a:outerShdw blurRad="38100" dist="38100" dir="2700000" algn="tl">
                    <a:srgbClr val="000000">
                      <a:alpha val="43137"/>
                    </a:srgbClr>
                  </a:outerShdw>
                </a:effectLst>
              </a:rPr>
              <a:t>roceed to today’s lab:</a:t>
            </a:r>
            <a:br>
              <a:rPr lang="en-US" sz="4400" dirty="0">
                <a:effectLst>
                  <a:outerShdw blurRad="38100" dist="38100" dir="2700000" algn="tl">
                    <a:srgbClr val="000000">
                      <a:alpha val="43137"/>
                    </a:srgbClr>
                  </a:outerShdw>
                </a:effectLst>
              </a:rPr>
            </a:br>
            <a:br>
              <a:rPr lang="en-US" sz="3600" dirty="0"/>
            </a:br>
            <a:r>
              <a:rPr lang="en-US" sz="2900" b="1" dirty="0">
                <a:effectLst>
                  <a:outerShdw blurRad="38100" dist="38100" dir="2700000" algn="tl">
                    <a:srgbClr val="000000">
                      <a:alpha val="43137"/>
                    </a:srgbClr>
                  </a:outerShdw>
                </a:effectLst>
              </a:rPr>
              <a:t>Measuring the Rate of Photosynthesis of  Elodea at</a:t>
            </a:r>
            <a:br>
              <a:rPr lang="en-US" sz="3100" b="1" dirty="0">
                <a:effectLst>
                  <a:outerShdw blurRad="38100" dist="38100" dir="2700000" algn="tl">
                    <a:srgbClr val="000000">
                      <a:alpha val="43137"/>
                    </a:srgbClr>
                  </a:outerShdw>
                </a:effectLst>
              </a:rPr>
            </a:br>
            <a:r>
              <a:rPr lang="en-US" sz="2900" dirty="0">
                <a:solidFill>
                  <a:srgbClr val="FFFF00"/>
                </a:solidFill>
                <a:hlinkClick r:id="rId2">
                  <a:extLst>
                    <a:ext uri="{A12FA001-AC4F-418D-AE19-62706E023703}">
                      <ahyp:hlinkClr xmlns:ahyp="http://schemas.microsoft.com/office/drawing/2018/hyperlinkcolor" val="tx"/>
                    </a:ext>
                  </a:extLst>
                </a:hlinkClick>
              </a:rPr>
              <a:t>http://www.reading.ac.uk/virtualexperiments/ves/preloader-photosynthesis-full.html</a:t>
            </a:r>
            <a:endParaRPr lang="en-US" sz="2900" b="1"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srcRect l="8391" r="10930"/>
          <a:stretch/>
        </p:blipFill>
        <p:spPr>
          <a:xfrm>
            <a:off x="1" y="2043954"/>
            <a:ext cx="1600200" cy="3908977"/>
          </a:xfrm>
          <a:prstGeom prst="rect">
            <a:avLst/>
          </a:prstGeom>
        </p:spPr>
      </p:pic>
      <p:pic>
        <p:nvPicPr>
          <p:cNvPr id="5" name="Picture 4">
            <a:extLst>
              <a:ext uri="{FF2B5EF4-FFF2-40B4-BE49-F238E27FC236}">
                <a16:creationId xmlns:a16="http://schemas.microsoft.com/office/drawing/2014/main" id="{C6910DBC-D72C-498C-B000-4458DC8FE6B4}"/>
              </a:ext>
            </a:extLst>
          </p:cNvPr>
          <p:cNvPicPr>
            <a:picLocks noChangeAspect="1"/>
          </p:cNvPicPr>
          <p:nvPr/>
        </p:nvPicPr>
        <p:blipFill rotWithShape="1">
          <a:blip r:embed="rId4"/>
          <a:srcRect l="46874" b="15788"/>
          <a:stretch/>
        </p:blipFill>
        <p:spPr>
          <a:xfrm>
            <a:off x="8779832" y="2043953"/>
            <a:ext cx="3412168" cy="3908977"/>
          </a:xfrm>
          <a:prstGeom prst="rect">
            <a:avLst/>
          </a:prstGeom>
        </p:spPr>
      </p:pic>
    </p:spTree>
    <p:extLst>
      <p:ext uri="{BB962C8B-B14F-4D97-AF65-F5344CB8AC3E}">
        <p14:creationId xmlns:p14="http://schemas.microsoft.com/office/powerpoint/2010/main" val="174252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9D344-08B4-444E-9250-E6646C3B1C8E}"/>
              </a:ext>
            </a:extLst>
          </p:cNvPr>
          <p:cNvSpPr txBox="1"/>
          <p:nvPr/>
        </p:nvSpPr>
        <p:spPr>
          <a:xfrm>
            <a:off x="239484" y="102638"/>
            <a:ext cx="11797005" cy="6545382"/>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Procedures for Elodea Lab: Click on the Elodea Lab Link on </a:t>
            </a:r>
            <a:r>
              <a:rPr lang="en-US" sz="2000" b="1" u="sng" dirty="0">
                <a:solidFill>
                  <a:srgbClr val="C00000"/>
                </a:solidFill>
                <a:effectLst>
                  <a:outerShdw blurRad="38100" dist="38100" dir="2700000" algn="tl">
                    <a:srgbClr val="000000">
                      <a:alpha val="43137"/>
                    </a:srgbClr>
                  </a:outerShdw>
                </a:effectLst>
              </a:rPr>
              <a:t>whatsyourscience.com</a:t>
            </a:r>
          </a:p>
          <a:p>
            <a:pPr>
              <a:spcBef>
                <a:spcPts val="400"/>
              </a:spcBef>
            </a:pPr>
            <a:endParaRPr lang="en-US" sz="300" dirty="0"/>
          </a:p>
          <a:p>
            <a:pPr marL="342900" indent="-342900">
              <a:spcBef>
                <a:spcPts val="400"/>
              </a:spcBef>
              <a:buFont typeface="+mj-lt"/>
              <a:buAutoNum type="arabicPeriod"/>
            </a:pPr>
            <a:r>
              <a:rPr lang="en-US" sz="1600" dirty="0"/>
              <a:t>For </a:t>
            </a:r>
            <a:r>
              <a:rPr lang="en-US" sz="1600" b="1" dirty="0">
                <a:effectLst>
                  <a:outerShdw blurRad="38100" dist="38100" dir="2700000" algn="tl">
                    <a:srgbClr val="000000">
                      <a:alpha val="43137"/>
                    </a:srgbClr>
                  </a:outerShdw>
                </a:effectLst>
              </a:rPr>
              <a:t>Distance #1</a:t>
            </a:r>
            <a:r>
              <a:rPr lang="en-US" sz="1600" dirty="0"/>
              <a:t>, drag the light </a:t>
            </a:r>
            <a:r>
              <a:rPr lang="en-US" sz="1600" u="sng" dirty="0"/>
              <a:t>100 cm away</a:t>
            </a:r>
            <a:r>
              <a:rPr lang="en-US" sz="1600" dirty="0"/>
              <a:t> from the plant (see the Instructions in the Lab). You will select three distances during this experiment to measure the rate of bubbles being released at each distance (review the data table before proceeding to see what data you will be collecting). Record the first distance.</a:t>
            </a:r>
          </a:p>
          <a:p>
            <a:pPr marL="342900" indent="-342900">
              <a:spcBef>
                <a:spcPts val="400"/>
              </a:spcBef>
              <a:buFont typeface="+mj-lt"/>
              <a:buAutoNum type="arabicPeriod"/>
            </a:pPr>
            <a:r>
              <a:rPr lang="en-US" sz="1600" dirty="0"/>
              <a:t>Click on the Start screen, then click on the tab that says “</a:t>
            </a:r>
            <a:r>
              <a:rPr lang="en-US" sz="1600" b="1" dirty="0">
                <a:effectLst>
                  <a:outerShdw blurRad="38100" dist="38100" dir="2700000" algn="tl">
                    <a:srgbClr val="000000">
                      <a:alpha val="43137"/>
                    </a:srgbClr>
                  </a:outerShdw>
                </a:effectLst>
              </a:rPr>
              <a:t>Counter</a:t>
            </a:r>
            <a:r>
              <a:rPr lang="en-US" sz="1600" dirty="0"/>
              <a:t>,” </a:t>
            </a:r>
            <a:r>
              <a:rPr lang="en-US" sz="1600" u="sng" dirty="0"/>
              <a:t>not</a:t>
            </a:r>
            <a:r>
              <a:rPr lang="en-US" sz="1600" dirty="0"/>
              <a:t> “BPM” or “bubbles per minute.”</a:t>
            </a:r>
          </a:p>
          <a:p>
            <a:pPr marL="342900" indent="-342900">
              <a:spcBef>
                <a:spcPts val="400"/>
              </a:spcBef>
              <a:buFont typeface="+mj-lt"/>
              <a:buAutoNum type="arabicPeriod"/>
            </a:pPr>
            <a:r>
              <a:rPr lang="en-US" sz="1600" dirty="0"/>
              <a:t>You will see bubbles being released, one at a time, from the Elodea plant.</a:t>
            </a:r>
          </a:p>
          <a:p>
            <a:pPr marL="342900" indent="-342900">
              <a:spcBef>
                <a:spcPts val="400"/>
              </a:spcBef>
              <a:buFont typeface="+mj-lt"/>
              <a:buAutoNum type="arabicPeriod"/>
            </a:pPr>
            <a:r>
              <a:rPr lang="en-US" sz="1600" dirty="0"/>
              <a:t>Find a spot on the screen where you want to count the bubbles as they rise. One spot is when a bubble leaves the plant near the bottom of the screen. Another spot is right before the bubble disappears at the top of the screen.</a:t>
            </a:r>
          </a:p>
          <a:p>
            <a:pPr marL="342900" indent="-342900">
              <a:spcBef>
                <a:spcPts val="400"/>
              </a:spcBef>
              <a:buFont typeface="+mj-lt"/>
              <a:buAutoNum type="arabicPeriod"/>
            </a:pPr>
            <a:r>
              <a:rPr lang="en-US" sz="1600" dirty="0"/>
              <a:t>When the red second hand is on 12 on the clock, press the “+” button. You will see the counter move from ‘0’ to ‘1’</a:t>
            </a:r>
          </a:p>
          <a:p>
            <a:pPr marL="342900" indent="-342900">
              <a:spcBef>
                <a:spcPts val="400"/>
              </a:spcBef>
              <a:buFont typeface="+mj-lt"/>
              <a:buAutoNum type="arabicPeriod"/>
            </a:pPr>
            <a:r>
              <a:rPr lang="en-US" sz="1600" dirty="0"/>
              <a:t>Click the “+” button every time the plant releases one bubble.</a:t>
            </a:r>
          </a:p>
          <a:p>
            <a:pPr marL="342900" indent="-342900">
              <a:spcBef>
                <a:spcPts val="400"/>
              </a:spcBef>
              <a:buFont typeface="+mj-lt"/>
              <a:buAutoNum type="arabicPeriod"/>
            </a:pPr>
            <a:r>
              <a:rPr lang="en-US" sz="1600" dirty="0"/>
              <a:t>Repeat the process (keep clicking when bubbles are released) until the red second hand is back on the 12 on the clock, so you count the # of bubbles released during a one-minute period of time. Record # bubbles counted.</a:t>
            </a:r>
          </a:p>
          <a:p>
            <a:pPr marL="342900" indent="-342900">
              <a:spcBef>
                <a:spcPts val="400"/>
              </a:spcBef>
              <a:buFont typeface="+mj-lt"/>
              <a:buAutoNum type="arabicPeriod"/>
            </a:pPr>
            <a:r>
              <a:rPr lang="en-US" sz="1600" dirty="0"/>
              <a:t>Conduct two more trials to average your data.</a:t>
            </a:r>
          </a:p>
          <a:p>
            <a:pPr marL="342900" indent="-342900">
              <a:spcBef>
                <a:spcPts val="400"/>
              </a:spcBef>
              <a:buFont typeface="+mj-lt"/>
              <a:buAutoNum type="arabicPeriod"/>
            </a:pPr>
            <a:r>
              <a:rPr lang="en-US" sz="1600" dirty="0"/>
              <a:t>For </a:t>
            </a:r>
            <a:r>
              <a:rPr lang="en-US" sz="1600" b="1" dirty="0">
                <a:effectLst>
                  <a:outerShdw blurRad="38100" dist="38100" dir="2700000" algn="tl">
                    <a:srgbClr val="000000">
                      <a:alpha val="43137"/>
                    </a:srgbClr>
                  </a:outerShdw>
                </a:effectLst>
              </a:rPr>
              <a:t>Distance #2</a:t>
            </a:r>
            <a:r>
              <a:rPr lang="en-US" sz="1600" dirty="0"/>
              <a:t>, move the light further away from the plant and record the new distance on the data table.</a:t>
            </a:r>
          </a:p>
          <a:p>
            <a:pPr marL="342900" indent="-342900">
              <a:spcBef>
                <a:spcPts val="400"/>
              </a:spcBef>
              <a:buFont typeface="+mj-lt"/>
              <a:buAutoNum type="arabicPeriod"/>
            </a:pPr>
            <a:r>
              <a:rPr lang="en-US" sz="1600" dirty="0"/>
              <a:t>Repeat steps 5-7, and record the new rate of bubbles per minute (the rate of photosynthesis).</a:t>
            </a:r>
          </a:p>
          <a:p>
            <a:pPr marL="342900" indent="-342900">
              <a:spcBef>
                <a:spcPts val="400"/>
              </a:spcBef>
              <a:buFont typeface="+mj-lt"/>
              <a:buAutoNum type="arabicPeriod"/>
            </a:pPr>
            <a:r>
              <a:rPr lang="en-US" sz="1600" dirty="0"/>
              <a:t>For </a:t>
            </a:r>
            <a:r>
              <a:rPr lang="en-US" sz="1600" b="1" dirty="0">
                <a:effectLst>
                  <a:outerShdw blurRad="38100" dist="38100" dir="2700000" algn="tl">
                    <a:srgbClr val="000000">
                      <a:alpha val="43137"/>
                    </a:srgbClr>
                  </a:outerShdw>
                </a:effectLst>
              </a:rPr>
              <a:t>Distance #3</a:t>
            </a:r>
            <a:r>
              <a:rPr lang="en-US" sz="1600" dirty="0"/>
              <a:t>, move the light even further away from the plant and record this new distance on the data table</a:t>
            </a:r>
          </a:p>
          <a:p>
            <a:pPr marL="342900" indent="-342900">
              <a:spcBef>
                <a:spcPts val="400"/>
              </a:spcBef>
              <a:buFont typeface="+mj-lt"/>
              <a:buAutoNum type="arabicPeriod"/>
            </a:pPr>
            <a:r>
              <a:rPr lang="en-US" sz="1600" dirty="0"/>
              <a:t>Repeat steps 5-7, and record the new rate of bubbles per minute.</a:t>
            </a:r>
          </a:p>
          <a:p>
            <a:pPr marL="342900" indent="-342900">
              <a:spcBef>
                <a:spcPts val="400"/>
              </a:spcBef>
              <a:buFont typeface="+mj-lt"/>
              <a:buAutoNum type="arabicPeriod"/>
            </a:pPr>
            <a:r>
              <a:rPr lang="en-US" sz="1600" b="1" dirty="0"/>
              <a:t>Under High/Low Quantitative Data</a:t>
            </a:r>
            <a:r>
              <a:rPr lang="en-US" sz="1600" dirty="0"/>
              <a:t>: Determine which distance has the highest rate of photosynthesis (bubbles per minute) and which distance has the lowest.</a:t>
            </a:r>
          </a:p>
          <a:p>
            <a:pPr marL="342900" indent="-342900">
              <a:spcBef>
                <a:spcPts val="400"/>
              </a:spcBef>
              <a:buFont typeface="+mj-lt"/>
              <a:buAutoNum type="arabicPeriod"/>
            </a:pPr>
            <a:r>
              <a:rPr lang="en-US" sz="1600" dirty="0"/>
              <a:t>Record the </a:t>
            </a:r>
            <a:r>
              <a:rPr lang="en-US" sz="1600" b="1" u="sng" dirty="0"/>
              <a:t>mathematical difference </a:t>
            </a:r>
            <a:r>
              <a:rPr lang="en-US" sz="1600" dirty="0"/>
              <a:t>between the three distances (subtract the lowest distance from the highest distance).</a:t>
            </a:r>
          </a:p>
          <a:p>
            <a:pPr marL="342900" indent="-342900">
              <a:spcBef>
                <a:spcPts val="400"/>
              </a:spcBef>
              <a:buFont typeface="+mj-lt"/>
              <a:buAutoNum type="arabicPeriod"/>
            </a:pPr>
            <a:r>
              <a:rPr lang="en-US" sz="1600" dirty="0"/>
              <a:t>Take a look at the highest and lowest rates of photosynthesis. Is there a </a:t>
            </a:r>
            <a:r>
              <a:rPr lang="en-US" sz="1600" b="1" u="sng" dirty="0"/>
              <a:t>significant difference </a:t>
            </a:r>
            <a:r>
              <a:rPr lang="en-US" sz="1600" dirty="0"/>
              <a:t>between the two numbers (i.e., are the numbers close together? If no, not significant. If they are far apart, there is a significant difference between them).</a:t>
            </a:r>
          </a:p>
        </p:txBody>
      </p:sp>
    </p:spTree>
    <p:extLst>
      <p:ext uri="{BB962C8B-B14F-4D97-AF65-F5344CB8AC3E}">
        <p14:creationId xmlns:p14="http://schemas.microsoft.com/office/powerpoint/2010/main" val="14201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538</TotalTime>
  <Words>763</Words>
  <Application>Microsoft Office PowerPoint</Application>
  <PresentationFormat>Widescreen</PresentationFormat>
  <Paragraphs>39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Ecology 16x9</vt:lpstr>
      <vt:lpstr>Elodea Lab</vt:lpstr>
      <vt:lpstr>Learning Target </vt:lpstr>
      <vt:lpstr>Today’s Experimental Question:    How will the rate of photosynthesis change if the amount of direct light on Elodea is increased?</vt:lpstr>
      <vt:lpstr>1. Identify the 3 variables in the experiment, and write them in your notebook:</vt:lpstr>
      <vt:lpstr>  Hypothesis: Use the if…then…because formula!  If the amount of direct light is increased in Elodea, then the rate of photosynthesis will (increase/decrease, select one) ________________ because ___________________________________ __________________________________________.</vt:lpstr>
      <vt:lpstr>Let’s review  the data table.</vt:lpstr>
      <vt:lpstr>PowerPoint Presentation</vt:lpstr>
      <vt:lpstr> Proceed to today’s lab:  Measuring the Rate of Photosynthesis of  Elodea at http://www.reading.ac.uk/virtualexperiments/ves/preloader-photosynthesis-full.html</vt:lpstr>
      <vt:lpstr>PowerPoint Presentation</vt:lpstr>
      <vt:lpstr>Once you have collected the data and completed the data table, create a graph based on this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Elodea Lab</dc:title>
  <dc:creator>geabird</dc:creator>
  <cp:lastModifiedBy>Gail Ackerman</cp:lastModifiedBy>
  <cp:revision>21</cp:revision>
  <dcterms:created xsi:type="dcterms:W3CDTF">2019-03-25T03:37:44Z</dcterms:created>
  <dcterms:modified xsi:type="dcterms:W3CDTF">2020-03-27T02:06:14Z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