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87" r:id="rId4"/>
    <p:sldId id="260" r:id="rId5"/>
    <p:sldId id="265" r:id="rId6"/>
    <p:sldId id="285" r:id="rId7"/>
    <p:sldId id="271" r:id="rId8"/>
    <p:sldId id="286" r:id="rId9"/>
    <p:sldId id="276" r:id="rId10"/>
    <p:sldId id="259" r:id="rId11"/>
    <p:sldId id="277" r:id="rId12"/>
    <p:sldId id="279" r:id="rId13"/>
    <p:sldId id="263" r:id="rId14"/>
    <p:sldId id="283" r:id="rId15"/>
    <p:sldId id="288" r:id="rId16"/>
    <p:sldId id="289" r:id="rId17"/>
    <p:sldId id="28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92430" autoAdjust="0"/>
  </p:normalViewPr>
  <p:slideViewPr>
    <p:cSldViewPr snapToGrid="0">
      <p:cViewPr varScale="1">
        <p:scale>
          <a:sx n="63" d="100"/>
          <a:sy n="63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1CD9B-E973-40C4-9759-8F2E7F3594C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A1127-FB2A-4CCE-9862-9A878DFF5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C61F9F-AC05-4E81-9A62-C1917905553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428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A1127-FB2A-4CCE-9862-9A878DFF50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E4D171-4BD8-4DDE-9EDB-B148A6613DD0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478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A1127-FB2A-4CCE-9862-9A878DFF50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3FA1-BBC6-4BC0-AEF0-DFAE5C57865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62B29-99C6-41E5-8E30-E9BFDD63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Dwl6p5ZX5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Learning target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 will be able to explain the energy transformations through </a:t>
            </a:r>
          </a:p>
          <a:p>
            <a:pPr marL="0" indent="0">
              <a:buNone/>
            </a:pPr>
            <a:r>
              <a:rPr lang="en-US" sz="6000" dirty="0"/>
              <a:t>a</a:t>
            </a:r>
            <a:r>
              <a:rPr lang="en-US" sz="6000" dirty="0" smtClean="0"/>
              <a:t> system.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53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Light bulb microwave demonstration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 light bulb in microwave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92" y="317402"/>
            <a:ext cx="10515600" cy="1126003"/>
          </a:xfrm>
        </p:spPr>
        <p:txBody>
          <a:bodyPr/>
          <a:lstStyle/>
          <a:p>
            <a:r>
              <a:rPr lang="en-US" b="1" dirty="0" smtClean="0"/>
              <a:t>Energy Transformations sheet</a:t>
            </a:r>
            <a:endParaRPr lang="en-US" b="1" dirty="0"/>
          </a:p>
        </p:txBody>
      </p:sp>
      <p:pic>
        <p:nvPicPr>
          <p:cNvPr id="4098" name="Picture 2" descr="Image result for light bulb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54" y="2200623"/>
            <a:ext cx="512761" cy="7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icrowave clip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32" y="1486756"/>
            <a:ext cx="3073400" cy="15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4216400" y="2677210"/>
            <a:ext cx="1862083" cy="1984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6" descr="Image result for beaker with bul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994" y="2015468"/>
            <a:ext cx="719919" cy="6143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9467069" y="4043363"/>
            <a:ext cx="0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5116" y="2644042"/>
            <a:ext cx="1692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Electrical</a:t>
            </a:r>
            <a:endParaRPr lang="en-US" sz="3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966200" y="2791025"/>
            <a:ext cx="845737" cy="10323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02739" y="4043363"/>
            <a:ext cx="20587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light, thermal 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sound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0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Group stations……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Now at your stations model as many forms of energy as you can. Make sure you add these to your “Energy Transformations” sheet.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We will come together as a class after 10 minutes. </a:t>
            </a:r>
            <a:r>
              <a:rPr lang="en-US" sz="4800" i="1" dirty="0" smtClean="0"/>
              <a:t>Your sheets will be collected at the end of the period.</a:t>
            </a:r>
          </a:p>
        </p:txBody>
      </p:sp>
    </p:spTree>
    <p:extLst>
      <p:ext uri="{BB962C8B-B14F-4D97-AF65-F5344CB8AC3E}">
        <p14:creationId xmlns:p14="http://schemas.microsoft.com/office/powerpoint/2010/main" val="6379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144000" cy="1447800"/>
          </a:xfrm>
        </p:spPr>
        <p:txBody>
          <a:bodyPr/>
          <a:lstStyle/>
          <a:p>
            <a:r>
              <a:rPr lang="en-US" altLang="en-US" dirty="0" smtClean="0">
                <a:latin typeface="Berlin Sans FB Demi" pitchFamily="34" charset="0"/>
              </a:rPr>
              <a:t>Describe all the forms of energy you see in the picture below.</a:t>
            </a:r>
          </a:p>
        </p:txBody>
      </p:sp>
      <p:pic>
        <p:nvPicPr>
          <p:cNvPr id="9219" name="Picture 17" descr="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337"/>
            <a:ext cx="9385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Reflection questions: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57195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the microwave side &amp; add a new understanding below your original answer.  </a:t>
            </a:r>
            <a:r>
              <a:rPr lang="en-US" b="1" u="sng" dirty="0" smtClean="0"/>
              <a:t>Do not </a:t>
            </a:r>
            <a:r>
              <a:rPr lang="en-US" dirty="0" smtClean="0"/>
              <a:t>erase your initial answer.</a:t>
            </a:r>
          </a:p>
          <a:p>
            <a:pPr marL="0" indent="0">
              <a:buNone/>
            </a:pPr>
            <a:r>
              <a:rPr lang="en-US" dirty="0" smtClean="0"/>
              <a:t>Go to the back of the paper and answer the Revised Thoughts Questions on the bottom: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was surprising?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3</a:t>
            </a:r>
            <a:r>
              <a:rPr lang="en-US" dirty="0" smtClean="0"/>
              <a:t>. What did you already know but see in a new way?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What do you still need help with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Score </a:t>
            </a:r>
            <a:r>
              <a:rPr lang="en-US" dirty="0"/>
              <a:t>yourself on your understanding of energy transformations from 1 to 5, with 1 being the lowest.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76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Write a story to describe the “Energy Transformations” you experience in your daily life. </a:t>
            </a:r>
          </a:p>
          <a:p>
            <a:pPr marL="0" indent="0">
              <a:buNone/>
            </a:pPr>
            <a:r>
              <a:rPr lang="en-US" sz="3000" dirty="0" smtClean="0"/>
              <a:t>The story should be between 350- 500 words and include the following forms of energy: </a:t>
            </a:r>
            <a:r>
              <a:rPr lang="en-US" sz="3000" b="1" dirty="0" smtClean="0"/>
              <a:t>potential, chemical, kinetic, electrical, mechanical, sound, light and thermal. </a:t>
            </a:r>
          </a:p>
          <a:p>
            <a:pPr marL="0" indent="0">
              <a:buNone/>
            </a:pPr>
            <a:r>
              <a:rPr lang="en-US" sz="3000" dirty="0" smtClean="0"/>
              <a:t>Research another form of energy that you have not studied in class and include it in your story.</a:t>
            </a:r>
          </a:p>
          <a:p>
            <a:pPr marL="0" indent="0">
              <a:buNone/>
            </a:pPr>
            <a:r>
              <a:rPr lang="en-US" sz="3000" dirty="0" smtClean="0"/>
              <a:t>If you do not wish to write you can </a:t>
            </a:r>
          </a:p>
          <a:p>
            <a:r>
              <a:rPr lang="en-US" sz="3000" dirty="0" smtClean="0"/>
              <a:t>videotape yourself or make an audio recording narrating the story with the energy forms mentioned above. </a:t>
            </a:r>
          </a:p>
          <a:p>
            <a:r>
              <a:rPr lang="en-US" sz="3000" dirty="0" smtClean="0"/>
              <a:t>Make a comic and draw the various energy forms.</a:t>
            </a:r>
          </a:p>
          <a:p>
            <a:pPr marL="0" indent="0">
              <a:buNone/>
            </a:pPr>
            <a:r>
              <a:rPr lang="en-US" sz="3000" dirty="0" smtClean="0"/>
              <a:t>This assignment is due </a:t>
            </a:r>
            <a:r>
              <a:rPr lang="en-US" sz="3000" b="1" dirty="0" smtClean="0">
                <a:solidFill>
                  <a:srgbClr val="0070C0"/>
                </a:solidFill>
              </a:rPr>
              <a:t>next Monday</a:t>
            </a:r>
            <a:r>
              <a:rPr lang="en-US" sz="3000" dirty="0" smtClean="0"/>
              <a:t>. Look at a story example on the next slide. It is about 90 words.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609600"/>
            <a:ext cx="106934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The alarm rings (</a:t>
            </a:r>
            <a:r>
              <a:rPr lang="en-US" sz="3200" b="1" dirty="0"/>
              <a:t>chemical </a:t>
            </a:r>
            <a:r>
              <a:rPr lang="en-US" sz="3200" dirty="0"/>
              <a:t>to </a:t>
            </a:r>
            <a:r>
              <a:rPr lang="en-US" sz="3200" b="1" dirty="0"/>
              <a:t>sound and light energy).</a:t>
            </a:r>
            <a:r>
              <a:rPr lang="en-US" sz="3200" dirty="0"/>
              <a:t> I get up and rush to get ready (</a:t>
            </a:r>
            <a:r>
              <a:rPr lang="en-US" sz="3200" b="1" dirty="0"/>
              <a:t>chemical</a:t>
            </a:r>
            <a:r>
              <a:rPr lang="en-US" sz="3200" dirty="0"/>
              <a:t> to </a:t>
            </a:r>
            <a:r>
              <a:rPr lang="en-US" sz="3200" b="1" dirty="0"/>
              <a:t>mechanical energy</a:t>
            </a:r>
            <a:r>
              <a:rPr lang="en-US" sz="3200" dirty="0"/>
              <a:t>). I prepare some scrambled eggs (</a:t>
            </a:r>
            <a:r>
              <a:rPr lang="en-US" sz="3200" b="1" dirty="0"/>
              <a:t>electrical</a:t>
            </a:r>
            <a:r>
              <a:rPr lang="en-US" sz="3200" dirty="0"/>
              <a:t> to </a:t>
            </a:r>
            <a:r>
              <a:rPr lang="en-US" sz="3200" b="1" dirty="0"/>
              <a:t>thermal energy</a:t>
            </a:r>
            <a:r>
              <a:rPr lang="en-US" sz="3200" dirty="0"/>
              <a:t>) and toast some bread (</a:t>
            </a:r>
            <a:r>
              <a:rPr lang="en-US" sz="3200" b="1" dirty="0"/>
              <a:t>electrical </a:t>
            </a:r>
            <a:r>
              <a:rPr lang="en-US" sz="3200" dirty="0"/>
              <a:t>to </a:t>
            </a:r>
            <a:r>
              <a:rPr lang="en-US" sz="3200" b="1" dirty="0"/>
              <a:t>thermal and sound energy</a:t>
            </a:r>
            <a:r>
              <a:rPr lang="en-US" sz="3200" dirty="0"/>
              <a:t>). I get on my bike and pedal </a:t>
            </a:r>
            <a:r>
              <a:rPr lang="en-US" sz="3200" dirty="0" smtClean="0"/>
              <a:t>fast (</a:t>
            </a:r>
            <a:r>
              <a:rPr lang="en-US" sz="3200" b="1" dirty="0" smtClean="0"/>
              <a:t>chemical </a:t>
            </a:r>
            <a:r>
              <a:rPr lang="en-US" sz="3200" dirty="0"/>
              <a:t>to </a:t>
            </a:r>
            <a:r>
              <a:rPr lang="en-US" sz="3200" b="1" dirty="0"/>
              <a:t>mechanical energy</a:t>
            </a:r>
            <a:r>
              <a:rPr lang="en-US" sz="3200" dirty="0"/>
              <a:t>) to school. Just as I reach school the bell rings (</a:t>
            </a:r>
            <a:r>
              <a:rPr lang="en-US" sz="3200" b="1" dirty="0"/>
              <a:t>electrical </a:t>
            </a:r>
            <a:r>
              <a:rPr lang="en-US" sz="3200" dirty="0"/>
              <a:t>to </a:t>
            </a:r>
            <a:r>
              <a:rPr lang="en-US" sz="3200" b="1" dirty="0"/>
              <a:t>sound energy</a:t>
            </a:r>
            <a:r>
              <a:rPr lang="en-US" sz="3200" dirty="0"/>
              <a:t>). I see students </a:t>
            </a:r>
            <a:r>
              <a:rPr lang="en-US" sz="3200" dirty="0" smtClean="0"/>
              <a:t>talking and walking </a:t>
            </a:r>
            <a:r>
              <a:rPr lang="en-US" sz="3200" dirty="0"/>
              <a:t>fast (</a:t>
            </a:r>
            <a:r>
              <a:rPr lang="en-US" sz="3200" b="1" dirty="0"/>
              <a:t>chemical</a:t>
            </a:r>
            <a:r>
              <a:rPr lang="en-US" sz="3200" dirty="0"/>
              <a:t> to </a:t>
            </a:r>
            <a:r>
              <a:rPr lang="en-US" sz="3200" b="1" dirty="0"/>
              <a:t>mechanical and</a:t>
            </a:r>
            <a:r>
              <a:rPr lang="en-US" sz="3200" dirty="0"/>
              <a:t> </a:t>
            </a:r>
            <a:r>
              <a:rPr lang="en-US" sz="3200" b="1" dirty="0"/>
              <a:t>sound energy</a:t>
            </a:r>
            <a:r>
              <a:rPr lang="en-US" sz="3200" dirty="0"/>
              <a:t>) to their classes. I reach the classroom all ready to learn about </a:t>
            </a:r>
            <a:r>
              <a:rPr lang="en-US" sz="3200" dirty="0">
                <a:solidFill>
                  <a:srgbClr val="FF0000"/>
                </a:solidFill>
              </a:rPr>
              <a:t>“Energy Transformations”.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7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Exit task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I want you to model mechanical energy transforming to sound energy using your hands.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911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Vocabulary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5900"/>
            <a:ext cx="12192000" cy="53721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Transformations: change from one form to another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Energy: ability to do work.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Potential energy: stored energy.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Kinetic energy: energy of motion.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Thermal energy: is due to movement of molecules  within an object.</a:t>
            </a:r>
          </a:p>
          <a:p>
            <a:pPr marL="0" indent="0"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Success criteria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 know I got it when I am able to recognize and label different forms of energy in a lab activity.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8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15900"/>
            <a:ext cx="9321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solidFill>
                <a:srgbClr val="FF0000"/>
              </a:solidFill>
            </a:endParaRPr>
          </a:p>
          <a:p>
            <a:r>
              <a:rPr lang="en-US" sz="7200" dirty="0" smtClean="0"/>
              <a:t>Read the scenario on the paper provided and answer the question. </a:t>
            </a:r>
            <a:r>
              <a:rPr lang="en-US" sz="7200" dirty="0"/>
              <a:t>E</a:t>
            </a:r>
            <a:r>
              <a:rPr lang="en-US" sz="7200" dirty="0" smtClean="0"/>
              <a:t>xplain your  reasoning.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166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Energy Transformations Text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You should have identified various forms of energy and read how energy changes from one form to another in your Actively Learn Homework assignment.</a:t>
            </a:r>
          </a:p>
          <a:p>
            <a:pPr marL="0" indent="0">
              <a:buNone/>
            </a:pPr>
            <a:r>
              <a:rPr lang="en-US" sz="4800" dirty="0" smtClean="0"/>
              <a:t>Let us look at some of the forms as revision.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91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36600" y="228600"/>
            <a:ext cx="11226800" cy="2489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latin typeface="Berlin Sans FB Demi" pitchFamily="34" charset="0"/>
                <a:cs typeface="Andalus" pitchFamily="18" charset="-78"/>
              </a:rPr>
              <a:t>There are many forms of energy, but they can be grouped under potential and kinetic energy.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800" y="2837933"/>
            <a:ext cx="482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POTENTIAL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CHEMICAL ENERGY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02300" y="2717800"/>
            <a:ext cx="5397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KINETIC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MECHANICAL </a:t>
            </a:r>
            <a:r>
              <a:rPr lang="en-US" sz="3200" dirty="0"/>
              <a:t>E</a:t>
            </a:r>
            <a:r>
              <a:rPr lang="en-US" sz="3200" dirty="0" smtClean="0"/>
              <a:t>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LIGHT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SOUND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THERMAL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ELECTRICAL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76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1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5100" y="3683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</a:t>
            </a:r>
            <a:r>
              <a:rPr lang="en-US" sz="3200" dirty="0" smtClean="0">
                <a:solidFill>
                  <a:srgbClr val="FF0000"/>
                </a:solidFill>
              </a:rPr>
              <a:t>Concept Map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Potential energy: is stored energy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pic>
        <p:nvPicPr>
          <p:cNvPr id="3076" name="Picture 4" descr="Image result for potential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2563"/>
            <a:ext cx="2998350" cy="29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otential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2" y="3517901"/>
            <a:ext cx="5445125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hemica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5831" y="1452563"/>
            <a:ext cx="1464469" cy="2065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chemical energy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82" y="4767263"/>
            <a:ext cx="3817937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o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9581" y="1452563"/>
            <a:ext cx="2659418" cy="1582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41301"/>
            <a:ext cx="11899900" cy="749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Kinetic energy: is the energy of  motion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7430"/>
              </p:ext>
            </p:extLst>
          </p:nvPr>
        </p:nvGraphicFramePr>
        <p:xfrm>
          <a:off x="177802" y="990600"/>
          <a:ext cx="11629885" cy="586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977">
                  <a:extLst>
                    <a:ext uri="{9D8B030D-6E8A-4147-A177-3AD203B41FA5}">
                      <a16:colId xmlns:a16="http://schemas.microsoft.com/office/drawing/2014/main" val="3652244187"/>
                    </a:ext>
                  </a:extLst>
                </a:gridCol>
                <a:gridCol w="2929612">
                  <a:extLst>
                    <a:ext uri="{9D8B030D-6E8A-4147-A177-3AD203B41FA5}">
                      <a16:colId xmlns:a16="http://schemas.microsoft.com/office/drawing/2014/main" val="675638708"/>
                    </a:ext>
                  </a:extLst>
                </a:gridCol>
                <a:gridCol w="1722342">
                  <a:extLst>
                    <a:ext uri="{9D8B030D-6E8A-4147-A177-3AD203B41FA5}">
                      <a16:colId xmlns:a16="http://schemas.microsoft.com/office/drawing/2014/main" val="1196441256"/>
                    </a:ext>
                  </a:extLst>
                </a:gridCol>
                <a:gridCol w="2325977">
                  <a:extLst>
                    <a:ext uri="{9D8B030D-6E8A-4147-A177-3AD203B41FA5}">
                      <a16:colId xmlns:a16="http://schemas.microsoft.com/office/drawing/2014/main" val="300010065"/>
                    </a:ext>
                  </a:extLst>
                </a:gridCol>
                <a:gridCol w="2325977">
                  <a:extLst>
                    <a:ext uri="{9D8B030D-6E8A-4147-A177-3AD203B41FA5}">
                      <a16:colId xmlns:a16="http://schemas.microsoft.com/office/drawing/2014/main" val="3971807401"/>
                    </a:ext>
                  </a:extLst>
                </a:gridCol>
              </a:tblGrid>
              <a:tr h="17349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Electrical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Mechanical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Light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Sound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Thermal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07853"/>
                  </a:ext>
                </a:extLst>
              </a:tr>
              <a:tr h="413229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2445"/>
                  </a:ext>
                </a:extLst>
              </a:tr>
            </a:tbl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9581322" y="3602038"/>
            <a:ext cx="2432876" cy="2429840"/>
            <a:chOff x="838200" y="2286000"/>
            <a:chExt cx="3429000" cy="3798689"/>
          </a:xfrm>
        </p:grpSpPr>
        <p:pic>
          <p:nvPicPr>
            <p:cNvPr id="7" name="Picture 2" descr="C:\Users\ARRINGTONCB\AppData\Local\Microsoft\Windows\Temporary Internet Files\Content.IE5\7UR01MAO\MC90001294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727" y="2286000"/>
              <a:ext cx="3048000" cy="315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838200" y="5438358"/>
              <a:ext cx="3429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3600">
                  <a:latin typeface="Berlin Sans FB Demi" pitchFamily="34" charset="0"/>
                </a:rPr>
                <a:t>Hot Chocolate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08395" y="2781300"/>
            <a:ext cx="2876405" cy="4076700"/>
            <a:chOff x="220211" y="1219200"/>
            <a:chExt cx="8769802" cy="5410200"/>
          </a:xfrm>
        </p:grpSpPr>
        <p:pic>
          <p:nvPicPr>
            <p:cNvPr id="10" name="Picture 12" descr="Mechenergy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11" y="1219200"/>
              <a:ext cx="4114800" cy="2667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3" descr="Mechenergy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44" y="3937233"/>
              <a:ext cx="4073611" cy="26921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14" descr="Mechenergy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219200"/>
              <a:ext cx="4646613" cy="541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69" y="2781300"/>
            <a:ext cx="2322284" cy="2788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69" y="5620280"/>
            <a:ext cx="2322284" cy="1364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6300" y="2781300"/>
            <a:ext cx="2350383" cy="2185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6758" y="4966845"/>
            <a:ext cx="2359926" cy="1941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4341" y="2781300"/>
            <a:ext cx="1827321" cy="40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199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Group activity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400675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Today you will be assigned to a group to work at a station. Each station will have a mystery box. The mystery box will have random items which you will use to describe various forms of energy and energy transformations.</a:t>
            </a:r>
          </a:p>
          <a:p>
            <a:pPr marL="0" indent="0">
              <a:buNone/>
            </a:pPr>
            <a:r>
              <a:rPr lang="en-US" sz="3600" dirty="0" smtClean="0"/>
              <a:t>Once you model the energy transformation to your group members you can add the model to the </a:t>
            </a:r>
            <a:r>
              <a:rPr lang="en-US" sz="3600" b="1" dirty="0" smtClean="0"/>
              <a:t>Energy Transformations sheet.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Let me show you how to do this.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6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707</Words>
  <Application>Microsoft Office PowerPoint</Application>
  <PresentationFormat>Widescreen</PresentationFormat>
  <Paragraphs>87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Andalus</vt:lpstr>
      <vt:lpstr>Arial</vt:lpstr>
      <vt:lpstr>Berlin Sans FB</vt:lpstr>
      <vt:lpstr>Berlin Sans FB Demi</vt:lpstr>
      <vt:lpstr>Calibri</vt:lpstr>
      <vt:lpstr>Calibri Light</vt:lpstr>
      <vt:lpstr>Office Theme</vt:lpstr>
      <vt:lpstr>Learning target</vt:lpstr>
      <vt:lpstr>Success criteria</vt:lpstr>
      <vt:lpstr>PowerPoint Presentation</vt:lpstr>
      <vt:lpstr>Energy Transformations Text</vt:lpstr>
      <vt:lpstr>There are many forms of energy, but they can be grouped under potential and kinetic energy.</vt:lpstr>
      <vt:lpstr>PowerPoint Presentation</vt:lpstr>
      <vt:lpstr>Potential energy: is stored energy</vt:lpstr>
      <vt:lpstr>Kinetic energy: is the energy of  motion        </vt:lpstr>
      <vt:lpstr>Group activity</vt:lpstr>
      <vt:lpstr>Light bulb microwave demonstration</vt:lpstr>
      <vt:lpstr>Energy Transformations sheet</vt:lpstr>
      <vt:lpstr>Group stations……</vt:lpstr>
      <vt:lpstr>Describe all the forms of energy you see in the picture below.</vt:lpstr>
      <vt:lpstr>Self Reflection questions: </vt:lpstr>
      <vt:lpstr>Homework</vt:lpstr>
      <vt:lpstr>PowerPoint Presentation</vt:lpstr>
      <vt:lpstr>Exit task</vt:lpstr>
      <vt:lpstr>Vocabulary</vt:lpstr>
    </vt:vector>
  </TitlesOfParts>
  <Company>Kent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</dc:title>
  <dc:creator>Tiwana, Harpreet</dc:creator>
  <cp:lastModifiedBy>Jephson-Hernandez, Shannon</cp:lastModifiedBy>
  <cp:revision>68</cp:revision>
  <dcterms:created xsi:type="dcterms:W3CDTF">2017-01-08T00:18:42Z</dcterms:created>
  <dcterms:modified xsi:type="dcterms:W3CDTF">2017-01-24T02:20:30Z</dcterms:modified>
</cp:coreProperties>
</file>