
<file path=[Content_Types].xml><?xml version="1.0" encoding="utf-8"?>
<Types xmlns="http://schemas.openxmlformats.org/package/2006/content-types">
  <Default Extension="bin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8" r:id="rId2"/>
    <p:sldId id="259" r:id="rId3"/>
    <p:sldId id="270" r:id="rId4"/>
    <p:sldId id="263" r:id="rId5"/>
    <p:sldId id="261" r:id="rId6"/>
    <p:sldId id="260" r:id="rId7"/>
    <p:sldId id="265" r:id="rId8"/>
    <p:sldId id="262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79B19-9FA6-4E67-A08D-31EA6ECC2705}" v="1381" dt="2018-10-19T14:18:58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55" d="100"/>
          <a:sy n="55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62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6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25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2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55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0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6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0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6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1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8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lmo_salar.jpg" TargetMode="External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FvsEUvUD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video" Target="https://www.youtube.com/embed/46oIaB4Niuo" TargetMode="Externa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7.jpeg"/><Relationship Id="rId2" Type="http://schemas.openxmlformats.org/officeDocument/2006/relationships/video" Target="https://www.youtube.com/embed/Pk8UM3SWJdA" TargetMode="External"/><Relationship Id="rId1" Type="http://schemas.openxmlformats.org/officeDocument/2006/relationships/video" Target="https://www.youtube.com/embed/sT9qDQ002NY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jpeg"/><Relationship Id="rId5" Type="http://schemas.openxmlformats.org/officeDocument/2006/relationships/video" Target="https://www.youtube.com/embed/PA8Npyz9s1I" TargetMode="External"/><Relationship Id="rId10" Type="http://schemas.openxmlformats.org/officeDocument/2006/relationships/image" Target="../media/image5.jpeg"/><Relationship Id="rId4" Type="http://schemas.openxmlformats.org/officeDocument/2006/relationships/video" Target="https://www.youtube.com/embed/uvOus9rYH3w" TargetMode="Externa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6-qh4asU9k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Salmon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endParaRPr sz="1800">
              <a:solidFill>
                <a:srgbClr val="FFFFFF"/>
              </a:solidFill>
            </a:endParaRPr>
          </a:p>
        </p:txBody>
      </p:sp>
      <p:pic>
        <p:nvPicPr>
          <p:cNvPr id="4" name="Picture 3" descr="Salmo salar, Atlantic Salmon, Salmoniformes, Salmonidae, Salmoninae, salmon, f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56" y="640078"/>
            <a:ext cx="10131888" cy="3301307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70000"/>
                  </a:srgbClr>
                </a:solidFill>
                <a:hlinkClick r:id="rId3"/>
              </a:rPr>
              <a:t>Photo</a:t>
            </a:r>
            <a:r>
              <a:rPr lang="en-US">
                <a:solidFill>
                  <a:srgbClr val="FFFFFF">
                    <a:alpha val="70000"/>
                  </a:srgbClr>
                </a:solidFill>
              </a:rPr>
              <a:t> by Knepp, Timothy / 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0240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69" y="42631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Stream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2279543"/>
            <a:ext cx="4272197" cy="4263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E.  What do salmon need in their habitat to keep them alive?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F.   What would cause salmon to not survive in the habitat?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42268A-3CB7-4700-81B4-9F93D27A07F9}"/>
              </a:ext>
            </a:extLst>
          </p:cNvPr>
          <p:cNvSpPr/>
          <p:nvPr/>
        </p:nvSpPr>
        <p:spPr>
          <a:xfrm>
            <a:off x="4784413" y="58019"/>
            <a:ext cx="5861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Salmon need trees to provide shade to keep their eggs cool.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9143B6-17B3-4E1A-B393-37C5578839AD}"/>
              </a:ext>
            </a:extLst>
          </p:cNvPr>
          <p:cNvSpPr/>
          <p:nvPr/>
        </p:nvSpPr>
        <p:spPr>
          <a:xfrm>
            <a:off x="4784412" y="426319"/>
            <a:ext cx="682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Tree roots cause erosion of stream banks, which help salmon live.</a:t>
            </a:r>
            <a:r>
              <a:rPr lang="en-US" dirty="0"/>
              <a:t> </a:t>
            </a:r>
          </a:p>
        </p:txBody>
      </p:sp>
      <p:pic>
        <p:nvPicPr>
          <p:cNvPr id="1026" name="032DDF67-D678-4FB7-9264-A9B9D4EC47EC" descr="image1.jpeg">
            <a:extLst>
              <a:ext uri="{FF2B5EF4-FFF2-40B4-BE49-F238E27FC236}">
                <a16:creationId xmlns:a16="http://schemas.microsoft.com/office/drawing/2014/main" id="{2794C52C-F54E-48CF-8736-538EF3840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 bwMode="auto">
          <a:xfrm>
            <a:off x="5734827" y="718414"/>
            <a:ext cx="4801745" cy="619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8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69" y="42631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Salmon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2279543"/>
            <a:ext cx="4272197" cy="4263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H.  How are humans and salmon different?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I.  How are humans and salmon the same?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42ABF-73E6-49F1-A3CE-6283545F7609}"/>
              </a:ext>
            </a:extLst>
          </p:cNvPr>
          <p:cNvSpPr/>
          <p:nvPr/>
        </p:nvSpPr>
        <p:spPr>
          <a:xfrm>
            <a:off x="4831017" y="242169"/>
            <a:ext cx="5413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Salmon have the same reproductive organs as humans.</a:t>
            </a:r>
            <a:r>
              <a:rPr lang="en-US" dirty="0"/>
              <a:t> </a:t>
            </a:r>
          </a:p>
        </p:txBody>
      </p:sp>
      <p:pic>
        <p:nvPicPr>
          <p:cNvPr id="2050" name="45DE0E9D-1ABF-4BE0-96C3-3B98010A8EE1" descr="image3.jpeg">
            <a:extLst>
              <a:ext uri="{FF2B5EF4-FFF2-40B4-BE49-F238E27FC236}">
                <a16:creationId xmlns:a16="http://schemas.microsoft.com/office/drawing/2014/main" id="{0CC641C1-DE48-4022-83DD-2E1B5DE8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7" y="1803716"/>
            <a:ext cx="7717909" cy="351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4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69" y="42631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Revised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2279543"/>
            <a:ext cx="4272197" cy="4263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J.  What was surprising?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K.  What did you already know, but now see in a new way?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L.  What do you still need help with?</a:t>
            </a:r>
          </a:p>
          <a:p>
            <a:pPr marL="0" indent="0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C42ABF-73E6-49F1-A3CE-6283545F7609}"/>
              </a:ext>
            </a:extLst>
          </p:cNvPr>
          <p:cNvSpPr/>
          <p:nvPr/>
        </p:nvSpPr>
        <p:spPr>
          <a:xfrm>
            <a:off x="4831017" y="242169"/>
            <a:ext cx="1794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all students…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050" name="45DE0E9D-1ABF-4BE0-96C3-3B98010A8EE1" descr="image3.jpeg">
            <a:extLst>
              <a:ext uri="{FF2B5EF4-FFF2-40B4-BE49-F238E27FC236}">
                <a16:creationId xmlns:a16="http://schemas.microsoft.com/office/drawing/2014/main" id="{0CC641C1-DE48-4022-83DD-2E1B5DE8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7" y="1803716"/>
            <a:ext cx="7717909" cy="351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1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Water quality</a:t>
            </a:r>
            <a:br>
              <a:rPr lang="en-US" sz="5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macroinvertebrates</a:t>
            </a:r>
            <a:br>
              <a:rPr lang="en-US" sz="5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local watershed</a:t>
            </a:r>
            <a:br>
              <a:rPr lang="en-US" sz="5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Salmon dissection</a:t>
            </a:r>
            <a:br>
              <a:rPr lang="en-US" sz="5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habitat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Ecology</a:t>
            </a:r>
          </a:p>
        </p:txBody>
      </p:sp>
    </p:spTree>
    <p:extLst>
      <p:ext uri="{BB962C8B-B14F-4D97-AF65-F5344CB8AC3E}">
        <p14:creationId xmlns:p14="http://schemas.microsoft.com/office/powerpoint/2010/main" val="148653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4618-BB18-4C0F-A706-1AD0488C6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557ED-2655-4C60-BFB4-8438ACFC4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ealthy Salmon Go with the Flow">
            <a:hlinkClick r:id="" action="ppaction://media"/>
            <a:extLst>
              <a:ext uri="{FF2B5EF4-FFF2-40B4-BE49-F238E27FC236}">
                <a16:creationId xmlns:a16="http://schemas.microsoft.com/office/drawing/2014/main" id="{8583D94E-7844-4AE7-9D06-9D5177B40D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2672" y="251696"/>
            <a:ext cx="11367082" cy="63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2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900" dirty="0"/>
              <a:t>Use the resources provided to</a:t>
            </a:r>
            <a:r>
              <a:rPr lang="en-US" sz="3900" b="1" dirty="0"/>
              <a:t> answer the questions on separate paper. </a:t>
            </a:r>
            <a:r>
              <a:rPr lang="en-US" sz="3900" dirty="0"/>
              <a:t>(Pay attention to which questions match with the quiz.)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132207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When you are done…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04040"/>
                </a:solidFill>
              </a:rPr>
              <a:t>Make sure to turn in your work with your </a:t>
            </a:r>
            <a:r>
              <a:rPr lang="en-US" sz="2400" b="1" dirty="0">
                <a:solidFill>
                  <a:srgbClr val="404040"/>
                </a:solidFill>
              </a:rPr>
              <a:t>name and period </a:t>
            </a:r>
            <a:r>
              <a:rPr lang="en-US" sz="2400" dirty="0">
                <a:solidFill>
                  <a:srgbClr val="404040"/>
                </a:solidFill>
              </a:rPr>
              <a:t>on the paper </a:t>
            </a:r>
            <a:r>
              <a:rPr lang="en-US" sz="2400" b="1" u="sng" dirty="0">
                <a:solidFill>
                  <a:srgbClr val="404040"/>
                </a:solidFill>
              </a:rPr>
              <a:t>with your teacher’s name</a:t>
            </a:r>
            <a:r>
              <a:rPr lang="en-US" sz="2400">
                <a:solidFill>
                  <a:srgbClr val="404040"/>
                </a:solidFill>
              </a:rPr>
              <a:t>.  Answer </a:t>
            </a:r>
            <a:r>
              <a:rPr lang="en-US" sz="2400" dirty="0">
                <a:solidFill>
                  <a:srgbClr val="404040"/>
                </a:solidFill>
              </a:rPr>
              <a:t>with complete sentences. </a:t>
            </a:r>
            <a:r>
              <a:rPr lang="en-US" sz="2400" dirty="0">
                <a:solidFill>
                  <a:srgbClr val="404040"/>
                </a:solidFill>
                <a:sym typeface="Wingdings" panose="05000000000000000000" pitchFamily="2" charset="2"/>
              </a:rPr>
              <a:t></a:t>
            </a:r>
            <a:endParaRPr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69" y="42631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Water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2279543"/>
            <a:ext cx="4272197" cy="42636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A.  Why would we perform these chemical water quality tests?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1. Turbidity – 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2. pH – </a:t>
            </a:r>
            <a:b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3. Nitrite/Nitrate – 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4. Dissolved Oxygen – 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5. Temperature -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DFBDB-9D35-4966-902E-5920AA0448E5}"/>
              </a:ext>
            </a:extLst>
          </p:cNvPr>
          <p:cNvSpPr/>
          <p:nvPr/>
        </p:nvSpPr>
        <p:spPr>
          <a:xfrm>
            <a:off x="4719403" y="-41946"/>
            <a:ext cx="734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Why do we perform the following tests: turbidity, dissolved oxygen, pH, temperature, nitrates, and phosphates? (Select the  two best  answers.)</a:t>
            </a:r>
            <a:r>
              <a:rPr lang="en-US" dirty="0"/>
              <a:t> </a:t>
            </a:r>
          </a:p>
        </p:txBody>
      </p:sp>
      <p:pic>
        <p:nvPicPr>
          <p:cNvPr id="5" name="Online Media 4" title="Dissolved Oxygen Test Kit Instructions - Volunteer Water Monitoring">
            <a:hlinkClick r:id="" action="ppaction://media"/>
            <a:extLst>
              <a:ext uri="{FF2B5EF4-FFF2-40B4-BE49-F238E27FC236}">
                <a16:creationId xmlns:a16="http://schemas.microsoft.com/office/drawing/2014/main" id="{9AFBC129-39E1-4235-ABD5-8377FA6BCD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819188" y="4588778"/>
            <a:ext cx="3578935" cy="2013151"/>
          </a:xfrm>
          <a:prstGeom prst="rect">
            <a:avLst/>
          </a:prstGeom>
        </p:spPr>
      </p:pic>
      <p:pic>
        <p:nvPicPr>
          <p:cNvPr id="6" name="Online Media 5" title="How to Measure Water Temperature">
            <a:hlinkClick r:id="" action="ppaction://media"/>
            <a:extLst>
              <a:ext uri="{FF2B5EF4-FFF2-40B4-BE49-F238E27FC236}">
                <a16:creationId xmlns:a16="http://schemas.microsoft.com/office/drawing/2014/main" id="{428937A3-7BD2-412C-B066-A688C8E386F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8448173" y="4588778"/>
            <a:ext cx="3578935" cy="2013151"/>
          </a:xfrm>
          <a:prstGeom prst="rect">
            <a:avLst/>
          </a:prstGeom>
        </p:spPr>
      </p:pic>
      <p:pic>
        <p:nvPicPr>
          <p:cNvPr id="7" name="Online Media 6" title="Testing Water for Nitrate">
            <a:hlinkClick r:id="" action="ppaction://media"/>
            <a:extLst>
              <a:ext uri="{FF2B5EF4-FFF2-40B4-BE49-F238E27FC236}">
                <a16:creationId xmlns:a16="http://schemas.microsoft.com/office/drawing/2014/main" id="{29F6A527-8BFD-475F-8345-A972F84625E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8448173" y="2474435"/>
            <a:ext cx="3578935" cy="2013151"/>
          </a:xfrm>
          <a:prstGeom prst="rect">
            <a:avLst/>
          </a:prstGeom>
        </p:spPr>
      </p:pic>
      <p:pic>
        <p:nvPicPr>
          <p:cNvPr id="8" name="Online Media 7" title="Stream Discovery - pH Test">
            <a:hlinkClick r:id="" action="ppaction://media"/>
            <a:extLst>
              <a:ext uri="{FF2B5EF4-FFF2-40B4-BE49-F238E27FC236}">
                <a16:creationId xmlns:a16="http://schemas.microsoft.com/office/drawing/2014/main" id="{5EC66D8D-58E1-4A2E-A040-440844E8891F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4810560" y="2474435"/>
            <a:ext cx="3578935" cy="2013151"/>
          </a:xfrm>
          <a:prstGeom prst="rect">
            <a:avLst/>
          </a:prstGeom>
        </p:spPr>
      </p:pic>
      <p:pic>
        <p:nvPicPr>
          <p:cNvPr id="9" name="Online Media 8" title="How to measure stream turbidity">
            <a:hlinkClick r:id="" action="ppaction://media"/>
            <a:extLst>
              <a:ext uri="{FF2B5EF4-FFF2-40B4-BE49-F238E27FC236}">
                <a16:creationId xmlns:a16="http://schemas.microsoft.com/office/drawing/2014/main" id="{46F86FEB-E80C-4DF3-AF04-CC99A73287EC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6608655" y="531597"/>
            <a:ext cx="3363985" cy="1892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A62051-9C9D-4ADC-BDD2-9D05AA3DE3E5}"/>
              </a:ext>
            </a:extLst>
          </p:cNvPr>
          <p:cNvSpPr txBox="1"/>
          <p:nvPr/>
        </p:nvSpPr>
        <p:spPr>
          <a:xfrm>
            <a:off x="6608654" y="531596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1704F-6735-4821-9B9E-C652278733F1}"/>
              </a:ext>
            </a:extLst>
          </p:cNvPr>
          <p:cNvSpPr txBox="1"/>
          <p:nvPr/>
        </p:nvSpPr>
        <p:spPr>
          <a:xfrm>
            <a:off x="4751882" y="2411915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F9E7B-72CC-444B-9BF2-A603B91B9988}"/>
              </a:ext>
            </a:extLst>
          </p:cNvPr>
          <p:cNvSpPr txBox="1"/>
          <p:nvPr/>
        </p:nvSpPr>
        <p:spPr>
          <a:xfrm>
            <a:off x="8389495" y="2423839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3F61D-3628-4AB2-9270-3B1E625989C5}"/>
              </a:ext>
            </a:extLst>
          </p:cNvPr>
          <p:cNvSpPr txBox="1"/>
          <p:nvPr/>
        </p:nvSpPr>
        <p:spPr>
          <a:xfrm>
            <a:off x="4769138" y="4538182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AB9258-2FA4-4B33-AA4C-3290803277ED}"/>
              </a:ext>
            </a:extLst>
          </p:cNvPr>
          <p:cNvSpPr txBox="1"/>
          <p:nvPr/>
        </p:nvSpPr>
        <p:spPr>
          <a:xfrm>
            <a:off x="8448172" y="4538182"/>
            <a:ext cx="42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311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69" y="42631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Water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2279543"/>
            <a:ext cx="4272197" cy="4263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B.  Look at the tables, which levels would be best for the water quality and for the Salmon to live in a river?</a:t>
            </a:r>
          </a:p>
          <a:p>
            <a:pPr marL="0" indent="0">
              <a:buNone/>
            </a:pPr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Turbidity – 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pH – 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Temperature – </a:t>
            </a:r>
          </a:p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91D1A1-9F22-4FE1-915C-126E223D734F}"/>
              </a:ext>
            </a:extLst>
          </p:cNvPr>
          <p:cNvSpPr/>
          <p:nvPr/>
        </p:nvSpPr>
        <p:spPr>
          <a:xfrm>
            <a:off x="4654297" y="81431"/>
            <a:ext cx="74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Pick the 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two best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pieces of evidence using the tables below to support the following claim: "Salmon can survive in the Green River."</a:t>
            </a:r>
            <a:r>
              <a:rPr lang="en-US" dirty="0"/>
              <a:t> </a:t>
            </a:r>
          </a:p>
        </p:txBody>
      </p:sp>
      <p:pic>
        <p:nvPicPr>
          <p:cNvPr id="6" name="Picture 5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FA217EC9-7EF5-4017-B327-CBB9B114F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7" y="1297168"/>
            <a:ext cx="7579845" cy="42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99" y="426319"/>
            <a:ext cx="3494328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Macro- invertebrates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2279543"/>
            <a:ext cx="4272197" cy="4263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C.  How do Macroinvertebrates show water quality?</a:t>
            </a: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Online Media 4" title="Aquatic Insects as Indicators of Water Quality">
            <a:hlinkClick r:id="" action="ppaction://media"/>
            <a:extLst>
              <a:ext uri="{FF2B5EF4-FFF2-40B4-BE49-F238E27FC236}">
                <a16:creationId xmlns:a16="http://schemas.microsoft.com/office/drawing/2014/main" id="{9EB384AC-3402-43A6-BCD9-BBD8775EC5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92384" y="1405107"/>
            <a:ext cx="7461527" cy="4197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BC806E-15EB-4C2D-9745-95567A8A19A6}"/>
              </a:ext>
            </a:extLst>
          </p:cNvPr>
          <p:cNvSpPr/>
          <p:nvPr/>
        </p:nvSpPr>
        <p:spPr>
          <a:xfrm>
            <a:off x="4692384" y="54854"/>
            <a:ext cx="7461526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Which two macroinvertebrates (see diagram below) would indicate a healthy stream for salmon to live in?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83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69" y="42631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Water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2279543"/>
            <a:ext cx="4272197" cy="4263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D.   What types of things are harmful to water quality in streams and rivers?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FD75F-E721-48AD-BCEA-737C6CD1183A}"/>
              </a:ext>
            </a:extLst>
          </p:cNvPr>
          <p:cNvSpPr/>
          <p:nvPr/>
        </p:nvSpPr>
        <p:spPr>
          <a:xfrm>
            <a:off x="4884292" y="102469"/>
            <a:ext cx="7377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two best answers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The following are harmful to water quality.</a:t>
            </a:r>
            <a:r>
              <a:rPr lang="en-US" dirty="0"/>
              <a:t> </a:t>
            </a: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F85BCF8A-832B-448F-91DF-F691B1838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3"/>
          <a:stretch/>
        </p:blipFill>
        <p:spPr>
          <a:xfrm>
            <a:off x="4667787" y="1235487"/>
            <a:ext cx="7523527" cy="45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20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Web9AAB</Template>
  <TotalTime>148</TotalTime>
  <Words>368</Words>
  <Application>Microsoft Office PowerPoint</Application>
  <PresentationFormat>Widescreen</PresentationFormat>
  <Paragraphs>76</Paragraphs>
  <Slides>12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Wingdings</vt:lpstr>
      <vt:lpstr>Parcel</vt:lpstr>
      <vt:lpstr>Salmon</vt:lpstr>
      <vt:lpstr>Water quality macroinvertebrates local watershed Salmon dissection habitat analysis</vt:lpstr>
      <vt:lpstr>PowerPoint Presentation</vt:lpstr>
      <vt:lpstr>Use the resources provided to answer the questions on separate paper. (Pay attention to which questions match with the quiz.)</vt:lpstr>
      <vt:lpstr>When you are done…</vt:lpstr>
      <vt:lpstr>Water quality</vt:lpstr>
      <vt:lpstr>Water quality</vt:lpstr>
      <vt:lpstr>Macro- invertebrates</vt:lpstr>
      <vt:lpstr>Water quality</vt:lpstr>
      <vt:lpstr>Stream Quality</vt:lpstr>
      <vt:lpstr>Salmon Anatomy</vt:lpstr>
      <vt:lpstr>Revised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</dc:title>
  <dc:creator>Rutter, Molly</dc:creator>
  <cp:lastModifiedBy>Jephson-Hernandez, Shannon</cp:lastModifiedBy>
  <cp:revision>3</cp:revision>
  <dcterms:created xsi:type="dcterms:W3CDTF">2018-10-16T01:22:09Z</dcterms:created>
  <dcterms:modified xsi:type="dcterms:W3CDTF">2018-10-19T15:50:59Z</dcterms:modified>
</cp:coreProperties>
</file>