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1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7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8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9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2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59" r:id="rId2"/>
    <p:sldMasterId id="2147483874" r:id="rId3"/>
    <p:sldMasterId id="2147483887" r:id="rId4"/>
    <p:sldMasterId id="2147483899" r:id="rId5"/>
    <p:sldMasterId id="2147483903" r:id="rId6"/>
    <p:sldMasterId id="2147483915" r:id="rId7"/>
    <p:sldMasterId id="2147483927" r:id="rId8"/>
    <p:sldMasterId id="2147483942" r:id="rId9"/>
    <p:sldMasterId id="2147483955" r:id="rId10"/>
    <p:sldMasterId id="2147483967" r:id="rId11"/>
    <p:sldMasterId id="2147483980" r:id="rId12"/>
    <p:sldMasterId id="2147483995" r:id="rId13"/>
    <p:sldMasterId id="2147484007" r:id="rId14"/>
    <p:sldMasterId id="2147484010" r:id="rId15"/>
    <p:sldMasterId id="2147484022" r:id="rId16"/>
    <p:sldMasterId id="2147484034" r:id="rId17"/>
    <p:sldMasterId id="2147484047" r:id="rId18"/>
    <p:sldMasterId id="2147484060" r:id="rId19"/>
    <p:sldMasterId id="2147484073" r:id="rId20"/>
    <p:sldMasterId id="2147484075" r:id="rId21"/>
    <p:sldMasterId id="2147484090" r:id="rId22"/>
    <p:sldMasterId id="2147484103" r:id="rId23"/>
    <p:sldMasterId id="2147484115" r:id="rId24"/>
    <p:sldMasterId id="2147484128" r:id="rId25"/>
    <p:sldMasterId id="2147484143" r:id="rId26"/>
    <p:sldMasterId id="2147484155" r:id="rId27"/>
    <p:sldMasterId id="2147484168" r:id="rId28"/>
    <p:sldMasterId id="2147484181" r:id="rId29"/>
    <p:sldMasterId id="2147484184" r:id="rId30"/>
    <p:sldMasterId id="2147484199" r:id="rId31"/>
    <p:sldMasterId id="2147484214" r:id="rId32"/>
    <p:sldMasterId id="2147484229" r:id="rId33"/>
  </p:sldMasterIdLst>
  <p:notesMasterIdLst>
    <p:notesMasterId r:id="rId46"/>
  </p:notesMasterIdLst>
  <p:handoutMasterIdLst>
    <p:handoutMasterId r:id="rId47"/>
  </p:handoutMasterIdLst>
  <p:sldIdLst>
    <p:sldId id="392" r:id="rId34"/>
    <p:sldId id="441" r:id="rId35"/>
    <p:sldId id="442" r:id="rId36"/>
    <p:sldId id="443" r:id="rId37"/>
    <p:sldId id="422" r:id="rId38"/>
    <p:sldId id="432" r:id="rId39"/>
    <p:sldId id="436" r:id="rId40"/>
    <p:sldId id="424" r:id="rId41"/>
    <p:sldId id="444" r:id="rId42"/>
    <p:sldId id="446" r:id="rId43"/>
    <p:sldId id="440" r:id="rId44"/>
    <p:sldId id="445" r:id="rId4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0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60" autoAdjust="0"/>
    <p:restoredTop sz="92150" autoAdjust="0"/>
  </p:normalViewPr>
  <p:slideViewPr>
    <p:cSldViewPr>
      <p:cViewPr varScale="1">
        <p:scale>
          <a:sx n="63" d="100"/>
          <a:sy n="63" d="100"/>
        </p:scale>
        <p:origin x="7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91EC9-A3A8-4F1B-8C50-0A9A9DA5C57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B94E-1EE4-46F3-9BF3-183E3B2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CA33-7B14-4246-84D7-CA5BC5348C48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CDFA-30BF-4048-A610-4A41995BA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2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Explore, Explain,</a:t>
            </a:r>
            <a:r>
              <a:rPr lang="en-US" baseline="0" dirty="0" smtClean="0"/>
              <a:t> Evaluate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Explore, Explain,</a:t>
            </a:r>
            <a:r>
              <a:rPr lang="en-US" baseline="0" dirty="0" smtClean="0"/>
              <a:t> 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6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b="1" dirty="0" smtClean="0"/>
              <a:t>CER</a:t>
            </a:r>
            <a:r>
              <a:rPr lang="en-US" b="1" baseline="0" dirty="0" smtClean="0"/>
              <a:t> Anchor Chart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CE25-F04C-414C-9C91-0CA13FFC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CER anchor chart:</a:t>
            </a:r>
          </a:p>
          <a:p>
            <a:r>
              <a:rPr lang="en-US" dirty="0" smtClean="0"/>
              <a:t>Ask students how they think they should get started.  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w</a:t>
            </a:r>
            <a:r>
              <a:rPr lang="en-US" dirty="0" smtClean="0"/>
              <a:t>hat is a possible claim? </a:t>
            </a:r>
            <a:endParaRPr lang="en-US" i="1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students what resources they have that will help them?  If necessary, point</a:t>
            </a:r>
            <a:r>
              <a:rPr lang="en-US" dirty="0" smtClean="0"/>
              <a:t> out the anchor charts, word walls, and notes</a:t>
            </a:r>
            <a:r>
              <a:rPr lang="en-US" baseline="0" dirty="0" smtClean="0"/>
              <a:t> / activities in their science notebooks.</a:t>
            </a:r>
          </a:p>
          <a:p>
            <a:r>
              <a:rPr lang="en-US" baseline="0" dirty="0" smtClean="0"/>
              <a:t>Say let’s see how a textbook page can help. See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CE25-F04C-414C-9C91-0CA13FFC4A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4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 </a:t>
            </a:r>
            <a:r>
              <a:rPr lang="en-US" smtClean="0"/>
              <a:t>Anchor Charts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8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CER anchor 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Explore, Explain,</a:t>
            </a:r>
            <a:r>
              <a:rPr lang="en-US" baseline="0" dirty="0" smtClean="0"/>
              <a:t> Evaluate</a:t>
            </a:r>
            <a:endParaRPr lang="en-US" dirty="0" smtClean="0"/>
          </a:p>
          <a:p>
            <a:pPr defTabSz="928299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CE25-F04C-414C-9C91-0CA13FFC4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Explain,</a:t>
            </a:r>
            <a:r>
              <a:rPr lang="en-US" baseline="0" dirty="0" smtClean="0"/>
              <a:t> Evaluate</a:t>
            </a:r>
            <a:endParaRPr lang="en-US" dirty="0" smtClean="0"/>
          </a:p>
          <a:p>
            <a:pPr defTabSz="928299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CE25-F04C-414C-9C91-0CA13FFC4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Explore, Explain,</a:t>
            </a:r>
            <a:r>
              <a:rPr lang="en-US" baseline="0" dirty="0" smtClean="0"/>
              <a:t> Evaluate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Explore, Explain,</a:t>
            </a:r>
            <a:r>
              <a:rPr lang="en-US" baseline="0" dirty="0" smtClean="0"/>
              <a:t> Evaluate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CDFA-30BF-4048-A610-4A41995BA4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6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8FAA-FDFA-4F22-916B-2493217649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1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F5C1-C957-4049-9E7C-0B9B31FDFA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44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206F-95A5-46BF-90C4-EA5E6956B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39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CABB-7BEB-463D-83C2-F5EA8EC17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7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1EE2-3566-433B-A7CC-3FF9CAE15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93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0093-9FD4-4C81-B2A5-DF296F029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11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998A-EA1E-4A90-ACD1-9251AD6B7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590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DB9E-2897-4EC9-9805-169D3C45A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703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621A-B412-4374-8E05-E0FE9C167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539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14E2-0723-4DE1-8539-F94CB8D67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88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E79D-72BB-4E86-9C15-8DF9A9126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49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3581-FD0B-4896-944A-1BB829E86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7337-5FC0-470A-A6E3-DA1CC2D54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609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09D8-68AC-4DBC-8C10-2A8CEAE43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5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2DD-FA1C-4F92-83FE-26DAA5223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245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4E79-CE20-44BD-B155-85CE10EBF5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36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9B79-AF4A-43EC-AC6B-A3B80C987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31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43EF-EAF8-4B10-A290-F5ED2D8D4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098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ACD7-A9C1-4049-B71D-4E79D9BF2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202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004B-0321-49E8-B49B-8A6B67CD6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0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B800-9B7C-428E-BD20-B37BC9913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12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9038-07E2-4A77-BAD0-0858D013C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556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41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EA5E-6928-475C-A1EF-F8C7341507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268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7800"/>
            <a:ext cx="8595360" cy="493776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8600" y="6339840"/>
            <a:ext cx="3657600" cy="365760"/>
          </a:xfrm>
        </p:spPr>
        <p:txBody>
          <a:bodyPr anchor="ctr"/>
          <a:lstStyle>
            <a:lvl1pPr marL="0" indent="0" algn="ctr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7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7112A3-FE44-42BA-AE41-7147EA6E0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830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3999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2533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60975B-FB29-446F-A7F5-FABF11E1A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86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06FE72-AAFA-4814-931D-D51DED5B0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749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665BE8-2DFB-435B-A94F-785354C5D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656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0CB20F-CC03-4654-B060-976409D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62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44ECB8-E996-45A2-BF1D-71D727C1F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1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44EBD7-3B99-4E9C-87D4-0C08E8DC7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22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C18499-5F37-4E5D-B07A-BCD0547F8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52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7071-7E91-4148-8C79-BE89ECDB7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72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875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8574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B8C8-A964-40DB-A0DB-A488CF22F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894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7FC1-08E2-45FA-9A4B-352D6DF82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861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FCE3-3C18-49B2-AB67-675B785B3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345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D29E-5A39-4E73-AB2A-222231F2A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489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7165-BB70-4B7A-A874-F5E3E4C3D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193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C417-605E-4C2B-A599-9C84CDDF1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47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BCC0-48E6-4E20-9D7E-281AA86EA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710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A096-A0FB-44D2-A85E-2AD600283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34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1E02-1F30-4DE1-973B-79E7FDABB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48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0142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29507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198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F60843-2E41-41D3-8656-B047C8180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57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216F67-1D5A-4042-BD4B-C92EE352A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03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0E31D1-B2BF-4217-B02B-8579283DB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219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B937C-7D85-416D-9C8D-951067382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344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47B099-EC86-4B3F-8210-65A2EB5D7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2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6370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D61EDF-4039-468A-8BB7-50E83B236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889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5814E5-4DC6-4AE7-8208-6771FB37E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23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B5D535-2521-4B9A-9E90-FAE120552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749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684D34-8F6F-402A-BC45-163678682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730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8BB96B-2B91-47A5-B7C5-E6A88D99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734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22C57C-B9F9-4056-BC50-AD1DC4E21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26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0305-6C7B-4EE1-ACCC-02EC720E3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2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74320" y="1600200"/>
            <a:ext cx="859536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BCB9EA0-0B61-4790-BC17-4CB3CA00C75E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7C758A1-EAE8-469B-BB2A-85ACD91B2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18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442B-7DA9-45BA-8F0D-6FF7B851CC41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3DBA-F9B3-40A9-B47A-3E213F3F4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260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0B310F7-60C2-429E-80D9-38DB0CA42ADF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03F3EBF-CE2A-46C3-A1A8-8AF243A29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6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BFD9-E6C3-4824-AD78-2B1E7937DE08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B98E-9BFE-45BD-858A-E29F396B4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63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2E1-5562-4D40-AA74-4F1F2E3D5D44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CD7D-9DD7-4B2C-BCF0-E6C3E811A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60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597A-0693-4F47-8C32-E9BAFE440C5D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A99D-E6FD-4DF2-A9EC-A5E6A5ABF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346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4787-1A0C-4255-A7A0-85167D15CAA3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419B-8B75-4650-B4F3-CFBC02B5D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3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9DB0-7AE6-4FFF-87E8-ED62B64CCBDD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1FBD-E9E1-4889-A3E5-54468A9F5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915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612E-C80C-4D39-A05D-A22C54B0793E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59A1-ACD7-4C24-96E8-E161D04F0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345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DB4A-3A30-4E7A-9639-C4794C06784F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EB0F-6FE2-4556-AE50-8D932DC80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81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6EDD-18DF-466A-8C6F-ADD1161DC81F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E848-2C2A-43CF-8891-061279934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580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FFC17-C5EB-4AE3-9286-3341935D93B4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3A5483-865E-4339-B89C-08CDFAEA6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2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3466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1244F95-AB85-428C-83F4-DA364897576B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4BBD27-061D-4EA9-8F06-C2AEC9B9B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978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EBC3C5-F343-48DD-95BB-4CAE0979F8A3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C37413-BEF3-4147-B412-44788B4FD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75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46C5DEC-337C-4A59-B1C6-50C4D9E24A36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2345A70-77F4-495D-B95F-5F0C63BCE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505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704E76-A428-44D0-9602-9E23F3D6834B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AB0BD26-5A7C-4C25-95E8-C7826CA00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908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6332E8A-04E7-42E4-BF29-6961B03D5C1D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D5F4304-2D6E-4FE3-A761-5D98E0821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12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351CCF-A01F-4763-8837-9FE2147BCDCB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BE222FB-DBF2-467D-9394-F128B770C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1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78F331-7041-41DA-9609-5398284E123E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50889E-9EE9-4AE7-8472-ECEC4C6DC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437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AE2077-76A5-479B-AD6B-42DB4722AE8C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04703AC-5BC0-4710-984A-0DF74CD8A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878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E43C1BD-1430-4C30-BA27-3CD9F3A378C7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2B70210-DA57-4D39-BF75-12DDF95D2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090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0A269A-A09C-4FB7-97D5-BEA7C8A723B2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BAA64B-D201-4509-8145-2EB9061BB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5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Mathematics and Science</a:t>
            </a:r>
          </a:p>
        </p:txBody>
      </p:sp>
    </p:spTree>
    <p:extLst>
      <p:ext uri="{BB962C8B-B14F-4D97-AF65-F5344CB8AC3E}">
        <p14:creationId xmlns:p14="http://schemas.microsoft.com/office/powerpoint/2010/main" val="7960442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6568-6F25-4C37-B4AB-75BD23044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227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1439-C5C9-4A03-B45F-3A18CB0E4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660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C5C6-F263-479D-92A3-03612ADFD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278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76E0-2CAE-4A1E-90D1-B47C7701F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092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36C6-8CA2-494E-86F6-5D41273C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105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E4C6-539A-4D29-B9AA-511AE6751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23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1E5B-C5D2-44A2-AFC0-6496CAC5A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236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4FD2-F620-4701-BDFC-E518AD100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648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4F00-A4F1-4365-9B69-8F01B6F7F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68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8D2A-3784-4BA0-8AE7-5709B654C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7800"/>
            <a:ext cx="8595360" cy="493776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86400"/>
            <a:ext cx="1828800" cy="1371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39840"/>
            <a:ext cx="3657600" cy="365760"/>
          </a:xfrm>
        </p:spPr>
        <p:txBody>
          <a:bodyPr anchor="ctr"/>
          <a:lstStyle>
            <a:lvl1pPr marL="0" indent="0" algn="ctr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Department of Mathematics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7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F534-0176-4483-8E22-4EF41BBE3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510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AB17-10B6-4ECD-BF61-869DB20A4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92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F9F5-2B82-48DB-BC2F-8E71DDDEB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454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CED-CC64-410C-B01F-F91026674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18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3CF5-42FB-44B1-8D95-D39161FA9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29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1885-606E-4823-AAC2-8C4EEE1AF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16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4690-D29A-42AE-9A03-E920F6A2F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5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1B38-10D4-4D59-B2FA-040F10F06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09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4921-25FA-4EC4-B1FD-9E2CB43B2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5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2336-098B-486F-B53E-B89E11801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B8C8-DBF0-4312-8887-B0920A56B6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32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9118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2196-FAAA-47EC-8866-67297B6F5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961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47ED-45B6-4842-B826-D59525133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45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21B3-6D01-45E3-813B-D68DD8326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227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4337-BC29-4C3E-8E13-40EDDB265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236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904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066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86949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9BE8-911F-4403-9679-C6ADF9E46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4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E0EF-E14C-42B4-AADA-8E709A313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869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B9C6-4CD1-4B5D-ACEC-511B8B12C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2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843F-700B-482C-B818-FB1B3DA08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83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F8D2-6F63-4D57-8F3C-C1F9C1330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1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6F3A-1442-41B7-A875-28CB1875A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8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8371-CBE1-4B0C-9907-1975EC378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80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0336-447E-417A-891E-EDA28FC5E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016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E8E4-B349-493D-A7D0-151632210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92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4867-E6D3-43FC-9D58-C5F0B0C00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108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92830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926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D23-5AC1-4572-90B1-35AB8A75C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3280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5330"/>
      </p:ext>
    </p:extLst>
  </p:cSld>
  <p:clrMapOvr>
    <a:masterClrMapping/>
  </p:clrMapOvr>
  <p:transition>
    <p:fade/>
  </p:transition>
  <p:hf sldNum="0" hd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7400-051F-4CE2-886B-257E53ABA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902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0A15-3C0E-44F4-955D-866DB7D7A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279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6380-991B-4A19-B792-CA9B54637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813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61B1-9D58-4D20-B50A-D034EDC67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220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B0E8-33B4-4820-988D-C2963B6AB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65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3FED-B4BB-4CE4-8F5D-679971EEE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5938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D9D6-F6A6-4E66-9236-256D1A8D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070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3F27-64DE-4C38-9102-C6FB266F5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222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4AF1-5A36-4AC0-8CD0-DB4F1D6FD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96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A809-0540-4063-8FC4-A23330C32B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04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62ED-CA8E-42E3-9DF3-C89C76E8B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35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E911-9BAF-403F-8E77-54403D9C4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9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E084-CA96-4B49-A27E-21D38EF98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4249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218A-332B-42D5-B689-51908E41F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830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095C-DE17-479B-9A71-78CAA1B27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514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F334-2849-42C3-BDAA-B88B2AE94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853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C9BC-8229-42B4-AD3A-3F0F03C13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7882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EAD8-68FE-4101-889E-3DCF19126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3832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4DB2-634F-4531-B621-20D22C37F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634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8B1D-D6A3-45AB-ABD2-21571CD75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3DD-326F-4DC7-806D-05B685E48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85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9F81-FB7F-4AF1-AC6B-94EC1FCBC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10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09DF-0180-43E5-AD1D-41CFBEB56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583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CA82-EA0D-4424-8483-E4C70FB37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051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B105-5F7B-4449-B680-6B8F99E9E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9203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0334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7800"/>
            <a:ext cx="8595360" cy="493776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8600" y="6339840"/>
            <a:ext cx="3657600" cy="365760"/>
          </a:xfrm>
        </p:spPr>
        <p:txBody>
          <a:bodyPr anchor="ctr"/>
          <a:lstStyle>
            <a:lvl1pPr marL="0" indent="0" algn="ctr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5720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0E6B74-50EE-4157-8BA0-406B5C5FE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818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3999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172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00A622-9EBF-46AE-A25B-36A1AD036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48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3D1F85-4A12-430E-9612-97E2CE941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51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136F-7ABB-45F4-94D5-35907CDD9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263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357CAC-FCBA-4C11-AEE5-4A0FD8A8B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290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6DBF33-0496-4488-9139-98ECB70E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31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9587F2A-55F6-49A2-B4AE-897B03335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102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1496E6-1724-414E-BF8A-12596A266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32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D05221-9A3F-475A-BEE7-D3B5B3796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838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AD86-8815-4FAD-B6A1-DC5CF33C4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52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3005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2912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2D6C-8578-412F-9578-8DC3E66C4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385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3E35-4E97-4515-BBFF-E5A603825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4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83E4-08DE-4131-94D1-932181236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853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B852-E404-48E8-B3EF-CD3EF251E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19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64D5-9FB2-4DA7-AB65-B46C6D489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8268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7208-7807-4E41-9A5D-943DA3FD6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165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9F6E-50D2-4B6F-80D6-1E01FB37A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979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2B8-2911-4B92-A055-47B58475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086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2F4B-65EF-453F-AF1F-A672F762C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9613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DB0-F21B-47A6-8529-A6AA8CCA2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576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75464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04977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1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97DF-5BD3-4670-AFD7-DA32A4A7E1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124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1B461B-11EB-4912-BC52-FADE1B7AE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281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661F32-849E-43A2-9DFA-90E97D292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356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54CDB2-D877-4A49-B683-98DF6FE8F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59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BC90D-CD66-4160-8B02-7E8DF4A3F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589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4588EB-9C31-4D7B-A44D-4A00EF233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511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CBD7DD-6E55-4F4E-A2B3-7B57C1A3C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3496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38EF2F-FCE4-4707-AED1-909BAE99E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158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76FB90-D693-42D5-9F90-C3B7AB980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2958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7E94FF-21BC-4EE4-85C1-326A18503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339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3C47F9-1956-484C-AC11-726EB5F2D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7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F5C1-C957-4049-9E7C-0B9B31FDF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10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385A7A-648F-4403-AF05-489921B3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7346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061B-8CCE-444D-91BA-E05CD1E2E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5537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6A01-EF01-4884-96CF-82F293A8B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3478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30A7-9F88-49F2-ACA0-C09D35927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7525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CDFC-D273-4892-B57F-1ED5AAE76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126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C4C3-DA8E-4B97-873B-E0D7D4A17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2971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BF7C-5FBF-444E-98D9-202C99E7E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499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35F3-7A4A-4F4F-A1DF-107410C13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8173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BF6B-A919-4919-A1B8-DE26CC151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67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E35B-F22A-4F12-AACD-E88D83B1E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5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E0EF-E14C-42B4-AADA-8E709A313F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4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7337-5FC0-470A-A6E3-DA1CC2D54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8021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5783-5FBF-422C-A9A2-C5E32B842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1627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071B-2196-4C76-9B4C-07C81280F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2868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D75D-39C3-4C15-8CAA-D33C29EA2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712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D045-ECB7-4D73-9B06-22632FB23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2480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F7F0-B915-4F9E-8616-A71EFB859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14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9A01-BB35-4122-805A-0FE49AEE1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849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3B01-B311-4E6C-84FD-7C28C4A68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357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9631-30C6-4F4B-8769-9D72DBD36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7459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BFA0-901D-467C-BFB5-385D81BDE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5974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ECCF-E6F2-44F1-A01C-AE67EAB8A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76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8FAA-FDFA-4F22-916B-249321764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435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62CD-57A1-461B-86D5-873A634EB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489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45E7-5DF9-405A-B9DD-21716F6BC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98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F483-6AA8-46C7-9B42-39D4580CE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80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2805-6462-476A-BF3C-3A30F8FB0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1833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BC19-777A-4431-932E-F96C40204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8417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DEE4-27B9-4934-9708-E3C809B57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933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74320" y="1600200"/>
            <a:ext cx="859536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0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7665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88552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C8BF-39C8-4163-8F41-EF7AE04B4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0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B8C8-DBF0-4312-8887-B0920A56B6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3244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3A28-0CC6-4A63-BE2F-3DABC7430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263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091E-B6AE-4680-952B-3866C618C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8403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91C2-2BAE-4883-841A-06BA4CD4B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4054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7F79-6653-4326-8F12-73BD1928A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9999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286D-099D-4A63-88DB-DBBDD13AB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730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2900-73F0-470E-8BDE-3A1FB517D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4649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ED13-E402-4F71-81D3-E16C96305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7154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7F1D-E31F-4212-87E7-AD81FCD27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244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59341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448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6370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79717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57836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2902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37FB-49BF-44B6-A099-7F038F497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2627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95AB-72DC-40FE-850F-434D767F5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230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CC64-F6C2-4169-8D51-5887D7D5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4129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9361-7FC0-4E05-9B50-74097282B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095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7CB5-3526-4519-9106-57739B664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6923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6A83-AB77-48D6-9994-3C1E4C5FE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544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5B60-26AE-43C9-A294-A490DE6FB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4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5F41-C481-4432-BCC1-AA2688A18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1611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BDF1-BF97-4C98-AA95-52C73F75D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026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4545-3393-4AF8-9979-C494ADD65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414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9815"/>
      </p:ext>
    </p:extLst>
  </p:cSld>
  <p:clrMapOvr>
    <a:masterClrMapping/>
  </p:clrMapOvr>
  <p:transition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1013"/>
      </p:ext>
    </p:extLst>
  </p:cSld>
  <p:clrMapOvr>
    <a:masterClrMapping/>
  </p:clrMapOvr>
  <p:transition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71665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2705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0756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618D-4F38-414E-91F7-1FD5E1F71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274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DA96-0F2B-4E11-A022-489E64E39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3037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0636-3EDA-47FD-93AA-7C35401F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A50-F6D2-4745-95B2-6DBC092C4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8858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FF2D-A276-4C3E-8D27-E396D4180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2439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E7ED-F0BD-42B1-BC3D-26B187D01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957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D20D-57D4-4AC9-A2E8-986CE4DAF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2751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36C3-4696-436D-A89F-02C95ED95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3889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4688-765A-4764-B89B-08AA7D094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96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27DE-C93B-4652-98A2-E547C3F2B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868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11568"/>
      </p:ext>
    </p:extLst>
  </p:cSld>
  <p:clrMapOvr>
    <a:masterClrMapping/>
  </p:clrMapOvr>
  <p:transition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33358"/>
      </p:ext>
    </p:extLst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97217"/>
      </p:ext>
    </p:extLst>
  </p:cSld>
  <p:clrMapOvr>
    <a:masterClrMapping/>
  </p:clrMapOvr>
  <p:transition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B8C8-DBF0-4312-8887-B0920A56B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09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5044-E643-427A-859A-A9857C010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8672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B8C7-CBC6-482E-A7A8-A135583B1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7170"/>
      </p:ext>
    </p:extLst>
  </p:cSld>
  <p:clrMapOvr>
    <a:masterClrMapping/>
  </p:clrMapOvr>
  <p:hf sldNum="0" hd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B8C7-CBC6-482E-A7A8-A135583B1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2147"/>
      </p:ext>
    </p:extLst>
  </p:cSld>
  <p:clrMapOvr>
    <a:masterClrMapping/>
  </p:clrMapOvr>
  <p:hf sldNum="0" hd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6370"/>
      </p:ext>
    </p:extLst>
  </p:cSld>
  <p:clrMapOvr>
    <a:masterClrMapping/>
  </p:clrMapOvr>
  <p:transition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A809-0540-4063-8FC4-A23330C32B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05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263C-C7F3-4BEB-8823-2F74FD61E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27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3409-742D-469D-AC07-C5BEC0605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08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AC44-A36F-441B-8C35-A26C8B2C8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5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D23-5AC1-4572-90B1-35AB8A75C3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2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3904-31F7-40C7-9DF8-ECA540EC1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36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B9BC-42FF-4462-9EFE-6A9C15F34D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7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4D59-317A-428A-BF18-220CCF092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65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C1B2-B9D7-47EA-AD2B-8B3A23ABF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7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54A1-834E-4AC4-ADB2-F3EDDA06E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3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7E66-EDCC-4AF8-BE24-C8232477B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79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CECF-4DF3-4E0E-81CC-5CF251520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29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6BB-C997-49F7-9135-41C244191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59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9071-B36D-41E1-912E-D71E88743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38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5AE9-D88E-4FF9-813D-3E14E1F69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3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A809-0540-4063-8FC4-A23330C32B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12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0DB2-4D96-45BF-873E-E475D6FBB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16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1B95-0904-4A07-BC80-D7DC4AFB4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5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1D5D-7046-4A3C-BE6D-B8109D7DE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7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90FD-F95B-4129-8ACD-6352FA022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1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CA93-7CC9-4A20-B06A-E433618AC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38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4C53-AB61-4734-B802-354243A6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35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5A2A-D89D-488C-9DDB-7582A2AB0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07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3317-C8FD-421B-9C5B-89084A455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32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74320" y="1600200"/>
            <a:ext cx="859536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90C38-4B72-4635-8C0D-38561D52902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CE9E-1973-4760-A1D6-3EA8B814E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3DD-326F-4DC7-806D-05B685E48B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3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76CA44-03FB-4873-A215-B0FAFF544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4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07488F-F4FE-4E97-88F0-6842EE60B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3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C9CE1A-1467-44D3-9E87-A3D2F2EDE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00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7FE110-52C2-41D7-BEE7-B8FE835BC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48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75006-1636-4B42-9685-286246330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4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B601FD-E6D9-4ADC-83A7-CBB33EF4F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82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E061C7-CA72-4A68-9E32-6DA25DF92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60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626189-21CE-44B1-AD96-98093777A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02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799FEA-DB7D-4984-B3B0-933735B51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27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F9A29E-5C0D-436C-8451-A7AB4D192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6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136F-7ABB-45F4-94D5-35907CDD9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59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800ED1-A649-44A1-AB80-5ACD51502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9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135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7800"/>
            <a:ext cx="8595360" cy="493776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8600" y="6339840"/>
            <a:ext cx="3657600" cy="365760"/>
          </a:xfrm>
        </p:spPr>
        <p:txBody>
          <a:bodyPr anchor="ctr"/>
          <a:lstStyle>
            <a:lvl1pPr marL="0" indent="0" algn="ctr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1718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3708E3-7C6D-41B5-A1D2-EC360B24D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6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3999"/>
            <a:ext cx="4114800" cy="475488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94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1D58A9-B6B6-45E5-A6A2-90EB5AE5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3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E85E87-8F35-49E5-ABC6-6875A32AF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34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452CD0-A5D0-4AE9-8211-52DC353F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7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8FCA25-BB00-49E0-9A40-3072A0223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01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0DBB4F-0E98-476B-AA26-FE0CBF0BA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83E4-08DE-4131-94D1-9321812363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3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1D77339-4F08-4059-9510-4BA55274B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640DB3-406C-4078-B09B-52EAAAECF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59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765943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80835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12451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39842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52725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3317-C8FD-421B-9C5B-89084A4559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480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04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97DF-5BD3-4670-AFD7-DA32A4A7E1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441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3197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36683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CAE-47CE-4ABE-9CBB-25FCC0B601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31718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7719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9744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6142"/>
      </p:ext>
    </p:extLst>
  </p:cSld>
  <p:clrMapOvr>
    <a:masterClrMapping/>
  </p:clrMapOvr>
  <p:transition>
    <p:fade/>
  </p:transition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4CAC-B3AA-4CB7-B02B-A41AB60F3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7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6699-01BB-4C7B-A817-6BB070CD2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62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5D2D-6D6C-4C78-ADC8-ED6C57758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06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CE05-2D93-4AD3-9DA2-4FE4A4BF5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8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6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theme" Target="../theme/theme33.xml"/><Relationship Id="rId5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B8C7-CBC6-482E-A7A8-A135583B13F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856" r:id="rId13"/>
    <p:sldLayoutId id="2147483857" r:id="rId14"/>
    <p:sldLayoutId id="2147483858" r:id="rId15"/>
    <p:sldLayoutId id="2147483661" r:id="rId16"/>
    <p:sldLayoutId id="2147483662" r:id="rId17"/>
    <p:sldLayoutId id="2147483773" r:id="rId18"/>
    <p:sldLayoutId id="2147483834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D02F1A-1046-4D1D-80E7-0DDE77CFE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5B764-31B4-467D-809E-021E6E8E7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3FF43-4A46-41BD-965D-7C888739A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00DC72-16B9-417C-8E65-0BF467F73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6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B09384-1E1E-4903-ACA5-8F3AD1BDD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80" name="Title Placeholder 21"/>
          <p:cNvSpPr>
            <a:spLocks noGrp="1"/>
          </p:cNvSpPr>
          <p:nvPr>
            <p:ph type="title"/>
          </p:nvPr>
        </p:nvSpPr>
        <p:spPr bwMode="auto">
          <a:xfrm>
            <a:off x="274638" y="258763"/>
            <a:ext cx="8594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638" y="1524000"/>
            <a:ext cx="859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82" name="Picture 19" descr="seal-new%20colorsMDC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2F824-48A4-421E-9A82-D4345D6F1473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599775-AE7E-45B0-9B5C-0CEA88F0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5B134A-CDC5-4D46-AAD3-C53DB226F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93285B-C2F5-4E08-8C65-57719153A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5C8B36-183E-46B7-90F8-E68CE7F42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B8C7-CBC6-482E-A7A8-A135583B1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F90C38-4B72-4635-8C0D-38561D52902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290CE9E-1973-4760-A1D6-3EA8B814ED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70A92B-18DC-45C3-9E69-1214DDD40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A5C72C-BC99-4E06-B0AE-D61EE20F1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70B3A-204A-41D9-A3FA-C4A443189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061A4-4C66-430C-B876-9A4B5162F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5870CA1-2C83-466A-A415-F607D3A81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304CE3-4F39-4C94-B076-916CF8982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CF2B32-0894-4FED-BD33-B8C17C86D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98C76E-D126-43FE-8B4A-035A5D117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638" y="258763"/>
            <a:ext cx="8594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638" y="1524000"/>
            <a:ext cx="859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230" name="Picture 19" descr="seal-new%20colorsMDC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CFCBDDB-5C8A-4244-8326-D17BE3B50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82CE9-7C1B-46AB-A0B2-B7D27169F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45A3A4-81DF-4530-A9B1-EBA0C9548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54DFC-38D5-4C4B-9499-F60AB7929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B8C7-CBC6-482E-A7A8-A135583B1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Seal-NEW COL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3" r:id="rId2"/>
    <p:sldLayoutId id="2147484234" r:id="rId3"/>
    <p:sldLayoutId id="2147484239" r:id="rId4"/>
    <p:sldLayoutId id="214748424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3E5559-0A30-4D42-AEF6-1DC0C67FE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4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007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8B3CAE-47CE-4ABE-9CBB-25FCC0B60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638" y="258763"/>
            <a:ext cx="8594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638" y="1524000"/>
            <a:ext cx="859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0" name="Picture 19" descr="seal-new%20colorsMDC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8B7BF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1E575D-65A0-4D95-BCE4-DB00199AA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7F172-1904-4B19-B529-4322B898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F90C38-4B72-4635-8C0D-38561D52902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290CE9E-1973-4760-A1D6-3EA8B814ED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Department of Mathematics and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5FF336-F30C-46FE-9843-7078B10C8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7B06B73D-B2CA-4880-B211-20C78C3FA37B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9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hyperlink" Target="http://app.discoveryeducation.com/player/view/assetGuid/6E2497E6-C621-4B22-9ABC-30DBD133F7E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discoveryeducation.com/assignment/viewAssignment.cfm?guidAssetId=f2322d8c-84c1-4ed9-97cf-78dc419786b4&amp;assetGuid=f2322d8c-84c1-4ed9-97cf-78dc419786b4&amp;blnPopup=1&amp;strEditCopy=Copy&amp;blnFromTechbook=1&amp;blnPlayer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.discoveryeducation.com/index.cfm?guidAssetId=1f395c98-e72c-4f16-aadb-4ab94a7e2350" TargetMode="External"/><Relationship Id="rId3" Type="http://schemas.openxmlformats.org/officeDocument/2006/relationships/hyperlink" Target="http://app.discoveryeducation.com/player/view/assetGuid/854C5375-DF25-48A1-AF10-2A2F7D71D52D" TargetMode="External"/><Relationship Id="rId7" Type="http://schemas.openxmlformats.org/officeDocument/2006/relationships/hyperlink" Target="http://app.discoveryeducation.com/player/view/assetGuid/5896183B-3942-47FE-8297-32825633A3E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9.xml"/><Relationship Id="rId6" Type="http://schemas.openxmlformats.org/officeDocument/2006/relationships/hyperlink" Target="http://app.discoveryeducation.com/player/view/assetGuid/1EDFA0F9-E10F-4839-BBF5-4AB2D34A0E29" TargetMode="External"/><Relationship Id="rId5" Type="http://schemas.openxmlformats.org/officeDocument/2006/relationships/hyperlink" Target="http://app.discoveryeducation.com/player/view/assetGuid/509D94B2-616C-4FF9-9A23-790947D29986" TargetMode="External"/><Relationship Id="rId4" Type="http://schemas.openxmlformats.org/officeDocument/2006/relationships/hyperlink" Target="http://app.discoveryeducation.com/player/view/assetGuid/1470A2F5-5433-460F-8036-88CE508992AD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9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9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1470A2F5-5433-460F-8036-88CE508992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9.xml"/><Relationship Id="rId5" Type="http://schemas.openxmlformats.org/officeDocument/2006/relationships/image" Target="../media/image23.png"/><Relationship Id="rId4" Type="http://schemas.openxmlformats.org/officeDocument/2006/relationships/hyperlink" Target="http://app.discoveryeducation.com/player/view/assetGuid/1EDFA0F9-E10F-4839-BBF5-4AB2D34A0E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5896183B-3942-47FE-8297-32825633A3E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1f395c98-e72c-4f16-aadb-4ab94a7e23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5"/>
          <p:cNvSpPr>
            <a:spLocks noGrp="1"/>
          </p:cNvSpPr>
          <p:nvPr>
            <p:ph type="title"/>
          </p:nvPr>
        </p:nvSpPr>
        <p:spPr>
          <a:xfrm>
            <a:off x="762000" y="228601"/>
            <a:ext cx="8229600" cy="990599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Thinking and Writing Like a Scientist:</a:t>
            </a:r>
            <a:br>
              <a:rPr lang="en-US" sz="4000" b="1" dirty="0" smtClean="0"/>
            </a:br>
            <a:r>
              <a:rPr lang="en-US" sz="4000" b="1" dirty="0" smtClean="0"/>
              <a:t>Claims </a:t>
            </a:r>
            <a:r>
              <a:rPr lang="en-US" sz="4000" b="1" dirty="0"/>
              <a:t>Evidence </a:t>
            </a:r>
            <a:r>
              <a:rPr lang="en-US" sz="4000" b="1" dirty="0" smtClean="0"/>
              <a:t>Reasoning - </a:t>
            </a:r>
            <a:r>
              <a:rPr lang="en-US" sz="4000" b="1" dirty="0"/>
              <a:t>CER</a:t>
            </a:r>
            <a:br>
              <a:rPr lang="en-US" sz="4000" b="1" dirty="0"/>
            </a:b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0240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458200" cy="41910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4000" b="1" dirty="0" smtClean="0"/>
              <a:t>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4000" b="1" dirty="0" smtClean="0"/>
              <a:t>Forces </a:t>
            </a:r>
            <a:r>
              <a:rPr lang="en-US" sz="4000" b="1" dirty="0"/>
              <a:t>and Changes </a:t>
            </a:r>
            <a:r>
              <a:rPr lang="en-US" sz="4000" b="1" dirty="0" smtClean="0"/>
              <a:t>in Motion</a:t>
            </a:r>
            <a:endParaRPr lang="en-US" sz="4000" b="1" dirty="0">
              <a:ea typeface="Arial Unicode MS" pitchFamily="34" charset="-128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dirty="0">
              <a:ea typeface="Arial Unicode MS" pitchFamily="34" charset="-128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4400" dirty="0"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449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2512"/>
            <a:ext cx="1694620" cy="19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60744"/>
            <a:ext cx="2308486" cy="18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096512\AppData\Local\Microsoft\Windows\Temporary Internet Files\Content.IE5\TR1KY4SI\MC9003193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9" y="5512905"/>
            <a:ext cx="1203212" cy="11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96512\AppData\Local\Microsoft\Windows\Temporary Internet Files\Content.IE5\WFU0HTRA\MC9004462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09" y="4102172"/>
            <a:ext cx="1257202" cy="1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96512\AppData\Local\Microsoft\Windows\Temporary Internet Files\Content.IE5\U9R1CO7Q\MC90044651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09" y="3051144"/>
            <a:ext cx="10240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8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39762"/>
          </a:xfrm>
        </p:spPr>
        <p:txBody>
          <a:bodyPr/>
          <a:lstStyle/>
          <a:p>
            <a:r>
              <a:rPr lang="en-US" b="1" dirty="0"/>
              <a:t>Claim</a:t>
            </a:r>
            <a:r>
              <a:rPr lang="en-US" dirty="0"/>
              <a:t> </a:t>
            </a:r>
            <a:r>
              <a:rPr lang="en-US" b="1" dirty="0"/>
              <a:t>Evidence Reasoning </a:t>
            </a:r>
            <a:r>
              <a:rPr lang="en-US" dirty="0"/>
              <a:t>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 the Discovery Education resources listed below to answer the following question: </a:t>
            </a:r>
          </a:p>
          <a:p>
            <a:pPr marL="0" indent="0">
              <a:buNone/>
            </a:pPr>
            <a:r>
              <a:rPr lang="en-US" sz="2400" dirty="0"/>
              <a:t>What happens to a ball thrown horizontally?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The </a:t>
            </a:r>
            <a:r>
              <a:rPr lang="en-US" sz="2400" dirty="0">
                <a:hlinkClick r:id="rId3"/>
              </a:rPr>
              <a:t>Paris Gun </a:t>
            </a:r>
            <a:r>
              <a:rPr lang="en-US" sz="2400" dirty="0"/>
              <a:t>(Reading Passage)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Gravity </a:t>
            </a:r>
            <a:r>
              <a:rPr lang="en-US" sz="2400" dirty="0">
                <a:hlinkClick r:id="rId4"/>
              </a:rPr>
              <a:t>on Earth </a:t>
            </a:r>
            <a:r>
              <a:rPr lang="en-US" sz="2400" dirty="0"/>
              <a:t>(Video Segment</a:t>
            </a:r>
            <a:r>
              <a:rPr lang="en-US" sz="2400" dirty="0" smtClean="0"/>
              <a:t>)</a:t>
            </a: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Next create an investigation to explore if the size or mass of a ball affects what happened to it when thrown horizontally.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Materials:  several balls of different sizes and masses; balance, tape measure, an area that is a safe place to throw a ball  </a:t>
            </a:r>
          </a:p>
          <a:p>
            <a:pPr marL="0" indent="0">
              <a:buNone/>
            </a:pPr>
            <a:r>
              <a:rPr lang="en-US" sz="2400" dirty="0" smtClean="0"/>
              <a:t>Create a problem statement and the experimental design to test whether mass or volume </a:t>
            </a:r>
            <a:r>
              <a:rPr lang="en-US" sz="2400" dirty="0"/>
              <a:t>affect </a:t>
            </a:r>
            <a:r>
              <a:rPr lang="en-US" sz="2400" dirty="0" smtClean="0"/>
              <a:t>what </a:t>
            </a:r>
            <a:r>
              <a:rPr lang="en-US" sz="2400" dirty="0"/>
              <a:t>happens to a ball thrown horizontally.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Complete the investigation. Does the data support your hypothesis? Write a scientific conclusion.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33800" y="6324600"/>
            <a:ext cx="5181600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096512\AppData\Local\Microsoft\Windows\Temporary Internet Files\Content.IE5\23UV1E67\MC9003564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9676"/>
            <a:ext cx="1066800" cy="9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96512\AppData\Local\Microsoft\Windows\Temporary Internet Files\Content.IE5\8JPI11LQ\MP9003057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54" y="1531988"/>
            <a:ext cx="435719" cy="4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96512\AppData\Local\Microsoft\Windows\Temporary Internet Files\Content.IE5\8JPI11LQ\MP90044855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73" y="2132444"/>
            <a:ext cx="838199" cy="82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</a:t>
            </a:r>
            <a:r>
              <a:rPr lang="en-US" dirty="0"/>
              <a:t> </a:t>
            </a:r>
            <a:r>
              <a:rPr lang="en-US" b="1" dirty="0"/>
              <a:t>Evidence Reasoning </a:t>
            </a:r>
            <a:r>
              <a:rPr lang="en-US" dirty="0"/>
              <a:t>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the Discovery Education resources listed below to answer one of the following questions: </a:t>
            </a:r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is needed to change the direction of a moving mass?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happens to an object moving in one direction?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happens to a ball thrown horizontally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The Paris Gun </a:t>
            </a:r>
            <a:r>
              <a:rPr lang="en-US" sz="2400" dirty="0"/>
              <a:t>(Reading Passage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Forces on the Court </a:t>
            </a:r>
            <a:r>
              <a:rPr lang="en-US" sz="2400" dirty="0"/>
              <a:t>(Reading Passage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Let's Play Catch! </a:t>
            </a:r>
            <a:r>
              <a:rPr lang="en-US" sz="2400" dirty="0"/>
              <a:t>(Reading Passage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Principles of Motion </a:t>
            </a:r>
            <a:r>
              <a:rPr lang="en-US" sz="2400" dirty="0"/>
              <a:t>(Video Segment)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Gravity on Earth </a:t>
            </a:r>
            <a:r>
              <a:rPr lang="en-US" sz="2400" dirty="0"/>
              <a:t>(Video Segment)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886200" y="6324600"/>
            <a:ext cx="3441700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Division of Academic -Department of 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Education Resources </a:t>
            </a:r>
            <a:br>
              <a:rPr lang="en-US" dirty="0" smtClean="0"/>
            </a:br>
            <a:r>
              <a:rPr lang="en-US" dirty="0" smtClean="0"/>
              <a:t>Forces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Newton’s First Law </a:t>
            </a:r>
            <a:r>
              <a:rPr lang="en-US" dirty="0" smtClean="0"/>
              <a:t> (video)</a:t>
            </a:r>
            <a:endParaRPr lang="en-US" sz="2000" dirty="0"/>
          </a:p>
          <a:p>
            <a:r>
              <a:rPr lang="en-US" dirty="0" smtClean="0">
                <a:hlinkClick r:id="rId4"/>
              </a:rPr>
              <a:t>Friction</a:t>
            </a:r>
            <a:r>
              <a:rPr lang="en-US" dirty="0" smtClean="0"/>
              <a:t> </a:t>
            </a:r>
            <a:r>
              <a:rPr lang="en-US" dirty="0"/>
              <a:t>(video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Second Law of Motion</a:t>
            </a:r>
            <a:r>
              <a:rPr lang="en-US" dirty="0" smtClean="0"/>
              <a:t> </a:t>
            </a:r>
            <a:r>
              <a:rPr lang="en-US" dirty="0"/>
              <a:t>(video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6"/>
              </a:rPr>
              <a:t>Changing </a:t>
            </a:r>
            <a:r>
              <a:rPr lang="en-US" dirty="0">
                <a:hlinkClick r:id="rId6"/>
              </a:rPr>
              <a:t>the Speed of Motion </a:t>
            </a:r>
            <a:r>
              <a:rPr lang="en-US" dirty="0"/>
              <a:t>(Exploration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7"/>
              </a:rPr>
              <a:t>About Force </a:t>
            </a:r>
            <a:r>
              <a:rPr lang="en-US" dirty="0" smtClean="0"/>
              <a:t> </a:t>
            </a:r>
            <a:r>
              <a:rPr lang="en-US" dirty="0"/>
              <a:t>(Exploration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8"/>
              </a:rPr>
              <a:t>Pulling Your </a:t>
            </a:r>
            <a:r>
              <a:rPr lang="en-US" dirty="0" smtClean="0">
                <a:hlinkClick r:id="rId8"/>
              </a:rPr>
              <a:t>Weight</a:t>
            </a:r>
            <a:r>
              <a:rPr lang="en-US" dirty="0" smtClean="0"/>
              <a:t> (Virtual Lab)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630238" cy="12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Claim</a:t>
            </a:r>
            <a:r>
              <a:rPr lang="en-US" dirty="0" smtClean="0"/>
              <a:t> </a:t>
            </a:r>
            <a:r>
              <a:rPr lang="en-US" b="1" dirty="0" smtClean="0"/>
              <a:t>Evidence Reasoning</a:t>
            </a:r>
            <a:br>
              <a:rPr lang="en-US" b="1" dirty="0" smtClean="0"/>
            </a:br>
            <a:r>
              <a:rPr lang="en-US" b="1" dirty="0" smtClean="0"/>
              <a:t>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101501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laim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(The answer to the question</a:t>
            </a:r>
            <a:r>
              <a:rPr lang="en-US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vidence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ll the </a:t>
            </a:r>
            <a:r>
              <a:rPr lang="en-US" b="1" dirty="0" smtClean="0">
                <a:solidFill>
                  <a:srgbClr val="000000"/>
                </a:solidFill>
              </a:rPr>
              <a:t>evidence</a:t>
            </a:r>
            <a:r>
              <a:rPr lang="en-US" dirty="0" smtClean="0">
                <a:solidFill>
                  <a:srgbClr val="000000"/>
                </a:solidFill>
              </a:rPr>
              <a:t> you gathered from hands-on investigations, readings, videos, etc. 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evidence</a:t>
            </a:r>
            <a:r>
              <a:rPr lang="en-US" dirty="0"/>
              <a:t> includes the clues: the observations </a:t>
            </a:r>
            <a:r>
              <a:rPr lang="en-US" dirty="0" smtClean="0"/>
              <a:t> made </a:t>
            </a:r>
            <a:r>
              <a:rPr lang="en-US" dirty="0"/>
              <a:t>and the data </a:t>
            </a:r>
            <a:r>
              <a:rPr lang="en-US" dirty="0" smtClean="0"/>
              <a:t>collected.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easoning: </a:t>
            </a:r>
            <a:r>
              <a:rPr lang="en-US" dirty="0" smtClean="0"/>
              <a:t>(Why you think the answer is correct.)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 reasoning explains </a:t>
            </a:r>
            <a:r>
              <a:rPr lang="en-US" dirty="0"/>
              <a:t>how the evidence helps answer the question.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57600" y="6324600"/>
            <a:ext cx="3670300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/>
              <a:t>Division of Academics – Department of Science 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" y="4267200"/>
            <a:ext cx="630238" cy="12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60932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5228"/>
          <a:stretch/>
        </p:blipFill>
        <p:spPr>
          <a:xfrm>
            <a:off x="7620000" y="152400"/>
            <a:ext cx="13780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Getting Started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192588" cy="685799"/>
          </a:xfrm>
        </p:spPr>
        <p:txBody>
          <a:bodyPr/>
          <a:lstStyle/>
          <a:p>
            <a:r>
              <a:rPr lang="en-US" sz="3200" dirty="0" smtClean="0"/>
              <a:t>First </a:t>
            </a:r>
            <a:r>
              <a:rPr lang="en-US" sz="3200" dirty="0"/>
              <a:t>t</a:t>
            </a:r>
            <a:r>
              <a:rPr lang="en-US" sz="3200" dirty="0" smtClean="0"/>
              <a:t>hink about: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267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is a possible claim?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Where </a:t>
            </a:r>
            <a:r>
              <a:rPr lang="en-US" sz="2800" dirty="0"/>
              <a:t>can you find your evidence</a:t>
            </a:r>
            <a:r>
              <a:rPr lang="en-US" sz="28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</a:t>
            </a:r>
            <a:r>
              <a:rPr lang="en-US" sz="2800" dirty="0"/>
              <a:t>science words </a:t>
            </a:r>
            <a:r>
              <a:rPr lang="en-US" sz="2800" dirty="0" smtClean="0"/>
              <a:t>will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  <a:r>
              <a:rPr lang="en-US" sz="2800" dirty="0"/>
              <a:t>you want to include</a:t>
            </a:r>
            <a:r>
              <a:rPr lang="en-US" sz="2800" dirty="0" smtClean="0"/>
              <a:t>?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Where can you find science and other words to help you write?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0"/>
            <a:ext cx="4495800" cy="68579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endParaRPr lang="en-US" sz="12800" dirty="0">
              <a:solidFill>
                <a:srgbClr val="FF0000"/>
              </a:solidFill>
            </a:endParaRPr>
          </a:p>
          <a:p>
            <a:r>
              <a:rPr lang="en-US" sz="12800" dirty="0" smtClean="0"/>
              <a:t>    Use your resources: </a:t>
            </a:r>
            <a:endParaRPr lang="en-US" sz="1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981200"/>
            <a:ext cx="4571999" cy="4572000"/>
          </a:xfrm>
        </p:spPr>
        <p:txBody>
          <a:bodyPr>
            <a:normAutofit/>
          </a:bodyPr>
          <a:lstStyle/>
          <a:p>
            <a:pPr marL="822960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800" dirty="0" smtClean="0"/>
              <a:t>Observations and data from hands</a:t>
            </a:r>
            <a:r>
              <a:rPr lang="en-US" sz="2800" dirty="0"/>
              <a:t>-on </a:t>
            </a:r>
            <a:r>
              <a:rPr lang="en-US" sz="2800" dirty="0" smtClean="0"/>
              <a:t>activities</a:t>
            </a:r>
          </a:p>
          <a:p>
            <a:pPr marL="822960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800" dirty="0"/>
              <a:t>V</a:t>
            </a:r>
            <a:r>
              <a:rPr lang="en-US" sz="2800" dirty="0" smtClean="0"/>
              <a:t>ideos</a:t>
            </a:r>
          </a:p>
          <a:p>
            <a:pPr marL="822960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800" dirty="0" smtClean="0"/>
              <a:t>Reading passages</a:t>
            </a:r>
          </a:p>
          <a:p>
            <a:pPr marL="822960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800" dirty="0"/>
              <a:t>Science notebook </a:t>
            </a:r>
          </a:p>
          <a:p>
            <a:pPr marL="822960" indent="-457200" algn="just">
              <a:spcBef>
                <a:spcPts val="600"/>
              </a:spcBef>
              <a:buFont typeface="Wingdings" charset="2"/>
              <a:buChar char="Ø"/>
            </a:pPr>
            <a:r>
              <a:rPr lang="en-US" sz="2800" dirty="0"/>
              <a:t>Your </a:t>
            </a:r>
            <a:r>
              <a:rPr lang="en-US" sz="2800" dirty="0" smtClean="0"/>
              <a:t>textbook</a:t>
            </a:r>
          </a:p>
          <a:p>
            <a:pPr marL="822960" indent="-457200" algn="just">
              <a:spcBef>
                <a:spcPts val="600"/>
              </a:spcBef>
              <a:buFont typeface="Wingdings" charset="2"/>
              <a:buChar char="Ø"/>
            </a:pPr>
            <a:r>
              <a:rPr lang="en-US" sz="2800" dirty="0"/>
              <a:t>Classroom charts, word walls and bulletin boards </a:t>
            </a:r>
          </a:p>
          <a:p>
            <a:pPr marL="822960" indent="-457200" algn="just">
              <a:spcBef>
                <a:spcPts val="600"/>
              </a:spcBef>
              <a:buFont typeface="Wingdings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76400" y="6477000"/>
            <a:ext cx="4724400" cy="212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Mathematics and Science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30238" cy="12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663575" cy="1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0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Writing Scaffolds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600" dirty="0" smtClean="0"/>
              <a:t>Sentence </a:t>
            </a:r>
            <a:r>
              <a:rPr lang="en-US" sz="4600" dirty="0"/>
              <a:t>Starters: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19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My evidence to support my claim is…</a:t>
            </a:r>
          </a:p>
          <a:p>
            <a:pPr lvl="0"/>
            <a:r>
              <a:rPr lang="en-US" dirty="0" smtClean="0"/>
              <a:t>The data…</a:t>
            </a:r>
          </a:p>
          <a:p>
            <a:pPr lvl="0"/>
            <a:r>
              <a:rPr lang="en-US" dirty="0" smtClean="0"/>
              <a:t>According </a:t>
            </a:r>
            <a:r>
              <a:rPr lang="en-US" dirty="0"/>
              <a:t>to the text…</a:t>
            </a:r>
          </a:p>
          <a:p>
            <a:pPr lvl="0"/>
            <a:r>
              <a:rPr lang="en-US" dirty="0"/>
              <a:t>On page ___, it said …</a:t>
            </a:r>
          </a:p>
          <a:p>
            <a:pPr lvl="0"/>
            <a:r>
              <a:rPr lang="en-US" dirty="0"/>
              <a:t>The author wrote…</a:t>
            </a:r>
          </a:p>
          <a:p>
            <a:pPr lvl="0"/>
            <a:r>
              <a:rPr lang="en-US" dirty="0"/>
              <a:t>For instance…</a:t>
            </a:r>
          </a:p>
          <a:p>
            <a:pPr lvl="0"/>
            <a:r>
              <a:rPr lang="en-US" dirty="0"/>
              <a:t>From the reading, I know that…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graphic showed…</a:t>
            </a:r>
          </a:p>
          <a:p>
            <a:pPr lvl="0"/>
            <a:r>
              <a:rPr lang="en-US" dirty="0"/>
              <a:t>For example</a:t>
            </a:r>
            <a:r>
              <a:rPr lang="en-US" dirty="0" smtClean="0"/>
              <a:t>…</a:t>
            </a:r>
          </a:p>
          <a:p>
            <a:pPr lvl="0"/>
            <a:r>
              <a:rPr lang="en-US" dirty="0" smtClean="0"/>
              <a:t>My evidence supports my claim because…</a:t>
            </a:r>
          </a:p>
          <a:p>
            <a:r>
              <a:rPr lang="en-US" dirty="0"/>
              <a:t>My claim is true </a:t>
            </a:r>
            <a:r>
              <a:rPr lang="en-US" dirty="0" smtClean="0"/>
              <a:t>because…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500" dirty="0" smtClean="0"/>
              <a:t>Writing Words: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414972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“Uncertainty” words: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usually, generally,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suggests</a:t>
            </a:r>
            <a:r>
              <a:rPr lang="en-US" dirty="0"/>
              <a:t>, indicates</a:t>
            </a:r>
          </a:p>
          <a:p>
            <a:pPr lvl="0"/>
            <a:r>
              <a:rPr lang="en-US" dirty="0"/>
              <a:t>Sequencing words: first, second, third,</a:t>
            </a:r>
          </a:p>
          <a:p>
            <a:r>
              <a:rPr lang="en-US" dirty="0"/>
              <a:t>N</a:t>
            </a:r>
            <a:r>
              <a:rPr lang="en-US" dirty="0" smtClean="0"/>
              <a:t>ext</a:t>
            </a:r>
            <a:r>
              <a:rPr lang="en-US" dirty="0"/>
              <a:t>, last</a:t>
            </a:r>
          </a:p>
          <a:p>
            <a:pPr lvl="0"/>
            <a:r>
              <a:rPr lang="en-US" dirty="0"/>
              <a:t>Therefore</a:t>
            </a:r>
          </a:p>
          <a:p>
            <a:pPr lvl="0"/>
            <a:r>
              <a:rPr lang="en-US" dirty="0"/>
              <a:t>Because</a:t>
            </a:r>
          </a:p>
          <a:p>
            <a:pPr lvl="0"/>
            <a:r>
              <a:rPr lang="en-US" dirty="0"/>
              <a:t>If… Then…</a:t>
            </a:r>
          </a:p>
          <a:p>
            <a:pPr lvl="0"/>
            <a:r>
              <a:rPr lang="en-US" dirty="0"/>
              <a:t>However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3213100" cy="365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Division </a:t>
            </a:r>
            <a:r>
              <a:rPr lang="en-US" dirty="0"/>
              <a:t>of Academics – Department of Science 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30238" cy="12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663575" cy="1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78" y="26532"/>
            <a:ext cx="8534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laims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vidence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easoning</a:t>
            </a:r>
            <a:br>
              <a:rPr lang="en-US" b="1" dirty="0" smtClean="0"/>
            </a:br>
            <a:r>
              <a:rPr lang="en-US" b="1" dirty="0" smtClean="0"/>
              <a:t>Remember </a:t>
            </a:r>
            <a:br>
              <a:rPr lang="en-US" b="1" dirty="0" smtClean="0"/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make a scientific explanation, be sure to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r>
              <a:rPr lang="en-US" dirty="0" smtClean="0"/>
              <a:t>1.  </a:t>
            </a:r>
            <a:r>
              <a:rPr lang="en-US" dirty="0"/>
              <a:t> </a:t>
            </a:r>
            <a:r>
              <a:rPr lang="en-US" dirty="0" smtClean="0"/>
              <a:t>The question you will answer.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The </a:t>
            </a:r>
            <a:r>
              <a:rPr lang="en-US" dirty="0"/>
              <a:t>evidence that helps  answer your </a:t>
            </a:r>
            <a:r>
              <a:rPr lang="en-US" dirty="0" smtClean="0"/>
              <a:t>question.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Your claim </a:t>
            </a:r>
            <a:r>
              <a:rPr lang="en-US" dirty="0"/>
              <a:t>or what you think the answer </a:t>
            </a:r>
            <a:r>
              <a:rPr lang="en-US" dirty="0" smtClean="0"/>
              <a:t>is.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Y</a:t>
            </a:r>
            <a:r>
              <a:rPr lang="en-US" dirty="0" smtClean="0"/>
              <a:t>our reasoning </a:t>
            </a:r>
            <a:r>
              <a:rPr lang="en-US" dirty="0"/>
              <a:t>or </a:t>
            </a:r>
            <a:r>
              <a:rPr lang="en-US" dirty="0" smtClean="0"/>
              <a:t>why </a:t>
            </a:r>
            <a:r>
              <a:rPr lang="en-US" dirty="0"/>
              <a:t>you think the answer is correct.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57600" y="6324600"/>
            <a:ext cx="36703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Division of Academics – Department of Science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663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1243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5000"/>
            <a:ext cx="122108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b="1" dirty="0" smtClean="0"/>
              <a:t>Claim</a:t>
            </a:r>
            <a:r>
              <a:rPr lang="en-US" dirty="0" smtClean="0"/>
              <a:t> </a:t>
            </a:r>
            <a:r>
              <a:rPr lang="en-US" b="1" dirty="0" smtClean="0"/>
              <a:t>Evidence Reasoning </a:t>
            </a:r>
            <a:r>
              <a:rPr lang="en-US" dirty="0" smtClean="0"/>
              <a:t>(CER)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16297" cy="533010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Assignment Part 1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Find  force and motion investigation notes in your journal.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Watch the Discovery video: </a:t>
            </a:r>
            <a:r>
              <a:rPr lang="en-US" sz="2600" dirty="0">
                <a:hlinkClick r:id="rId3"/>
              </a:rPr>
              <a:t>Friction</a:t>
            </a:r>
            <a:endParaRPr lang="en-US" sz="2600" dirty="0"/>
          </a:p>
          <a:p>
            <a:pPr>
              <a:buFont typeface="Arial"/>
              <a:buChar char="•"/>
            </a:pPr>
            <a:r>
              <a:rPr lang="en-US" sz="2600" dirty="0" smtClean="0"/>
              <a:t>Do the</a:t>
            </a:r>
            <a:r>
              <a:rPr lang="en-US" sz="2600" dirty="0"/>
              <a:t> Discovery </a:t>
            </a:r>
            <a:r>
              <a:rPr lang="en-US" sz="2600" dirty="0" smtClean="0"/>
              <a:t>Exploration: </a:t>
            </a:r>
            <a:r>
              <a:rPr lang="en-US" sz="2600" dirty="0" smtClean="0">
                <a:hlinkClick r:id="rId4"/>
              </a:rPr>
              <a:t>Changing </a:t>
            </a:r>
            <a:r>
              <a:rPr lang="en-US" sz="2600" dirty="0">
                <a:hlinkClick r:id="rId4"/>
              </a:rPr>
              <a:t>the Speed of </a:t>
            </a:r>
            <a:r>
              <a:rPr lang="en-US" sz="2600" dirty="0" smtClean="0">
                <a:hlinkClick r:id="rId4"/>
              </a:rPr>
              <a:t>Motion</a:t>
            </a:r>
            <a:r>
              <a:rPr lang="en-US" sz="2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Last read the articles: </a:t>
            </a:r>
            <a:r>
              <a:rPr lang="en-US" sz="2600" i="1" dirty="0" smtClean="0"/>
              <a:t>Zamboni</a:t>
            </a:r>
            <a:r>
              <a:rPr lang="en-US" sz="2600" dirty="0" smtClean="0"/>
              <a:t> and </a:t>
            </a:r>
            <a:r>
              <a:rPr lang="en-US" sz="2600" i="1" dirty="0" smtClean="0"/>
              <a:t>Now That’s Fast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Be prepared to use evidence from what you investigated, read, heard and saw to support </a:t>
            </a:r>
            <a:r>
              <a:rPr lang="en-US" sz="2600" dirty="0"/>
              <a:t>your </a:t>
            </a:r>
            <a:r>
              <a:rPr lang="en-US" sz="2600" dirty="0" smtClean="0"/>
              <a:t>answer to one of the following questions: </a:t>
            </a:r>
          </a:p>
          <a:p>
            <a:pPr marL="0" indent="0">
              <a:buNone/>
            </a:pPr>
            <a:r>
              <a:rPr lang="en-US" sz="2600" dirty="0" smtClean="0"/>
              <a:t>1. How </a:t>
            </a:r>
            <a:r>
              <a:rPr lang="en-US" sz="2600" dirty="0"/>
              <a:t>does </a:t>
            </a:r>
            <a:r>
              <a:rPr lang="en-US" sz="2600" dirty="0" smtClean="0"/>
              <a:t>the </a:t>
            </a:r>
            <a:r>
              <a:rPr lang="en-US" sz="2600" dirty="0"/>
              <a:t>force </a:t>
            </a:r>
            <a:r>
              <a:rPr lang="en-US" sz="2600" dirty="0" smtClean="0"/>
              <a:t>force of friction change </a:t>
            </a:r>
            <a:r>
              <a:rPr lang="en-US" sz="2600" dirty="0"/>
              <a:t>the motion of an object?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2. How </a:t>
            </a:r>
            <a:r>
              <a:rPr lang="en-US" sz="2600" dirty="0"/>
              <a:t>do different forces cause objects to change </a:t>
            </a:r>
            <a:r>
              <a:rPr lang="en-US" sz="2600" dirty="0" smtClean="0"/>
              <a:t>speed?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57600" y="6324600"/>
            <a:ext cx="3670300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Division of Academics - Department of Science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59" y="685800"/>
            <a:ext cx="510159" cy="101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b="1" dirty="0" smtClean="0"/>
              <a:t>Claim</a:t>
            </a:r>
            <a:r>
              <a:rPr lang="en-US" dirty="0" smtClean="0"/>
              <a:t> </a:t>
            </a:r>
            <a:r>
              <a:rPr lang="en-US" b="1" dirty="0" smtClean="0"/>
              <a:t>Evidence Reasoning </a:t>
            </a:r>
            <a:r>
              <a:rPr lang="en-US" dirty="0" smtClean="0"/>
              <a:t>(CER)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49491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Assignment Part 2:  Complete the following in your notebook: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My Question: </a:t>
            </a:r>
            <a:r>
              <a:rPr lang="en-US" sz="2800" dirty="0" smtClean="0"/>
              <a:t>(List question chosen.)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(Record all the evidence you gathered from investigations, readings, and videos.)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Claim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(The answer to the question chosen.)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Reasoning: </a:t>
            </a:r>
            <a:r>
              <a:rPr lang="en-US" sz="2800" dirty="0" smtClean="0"/>
              <a:t>(Use </a:t>
            </a:r>
            <a:r>
              <a:rPr lang="en-US" sz="2800" dirty="0"/>
              <a:t>the evidence to help </a:t>
            </a:r>
            <a:r>
              <a:rPr lang="en-US" sz="2800" dirty="0" smtClean="0"/>
              <a:t>explain why you think </a:t>
            </a:r>
            <a:r>
              <a:rPr lang="en-US" sz="2800" dirty="0"/>
              <a:t>the answer is </a:t>
            </a:r>
            <a:r>
              <a:rPr lang="en-US" sz="2800" dirty="0" smtClean="0"/>
              <a:t>correct.)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57600" y="6324600"/>
            <a:ext cx="3670300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Division of Academics - Department of  </a:t>
            </a:r>
            <a:r>
              <a:rPr lang="en-US" dirty="0">
                <a:solidFill>
                  <a:prstClr val="black"/>
                </a:solidFill>
              </a:rPr>
              <a:t>Science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30238" cy="12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0"/>
            <a:ext cx="663575" cy="1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</a:t>
            </a:r>
            <a:r>
              <a:rPr lang="en-US" dirty="0"/>
              <a:t> </a:t>
            </a:r>
            <a:r>
              <a:rPr lang="en-US" b="1" dirty="0"/>
              <a:t>Evidence Reasoning </a:t>
            </a:r>
            <a:r>
              <a:rPr lang="en-US" dirty="0"/>
              <a:t>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the Discovery Education Exploration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About Force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write a scientific explanation using a CER to answer one of the following questions: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happens when two unequal forces push an object in the same direction?</a:t>
            </a:r>
          </a:p>
          <a:p>
            <a:pPr>
              <a:buFont typeface="Arial"/>
              <a:buChar char="•"/>
            </a:pPr>
            <a:r>
              <a:rPr lang="en-US" dirty="0"/>
              <a:t>What happens when two unequal forces push an object in opposite directions</a:t>
            </a:r>
            <a:r>
              <a:rPr lang="en-US" dirty="0" smtClean="0"/>
              <a:t>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</a:t>
            </a:r>
            <a:r>
              <a:rPr lang="en-US" dirty="0"/>
              <a:t> </a:t>
            </a:r>
            <a:r>
              <a:rPr lang="en-US" b="1" dirty="0"/>
              <a:t>Evidence Reasoning </a:t>
            </a:r>
            <a:r>
              <a:rPr lang="en-US" dirty="0"/>
              <a:t>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Discovery Education </a:t>
            </a:r>
            <a:r>
              <a:rPr lang="en-US" b="1" dirty="0"/>
              <a:t>Virtual Lab: </a:t>
            </a:r>
            <a:r>
              <a:rPr lang="en-US" b="1" dirty="0">
                <a:hlinkClick r:id="rId3"/>
              </a:rPr>
              <a:t>Pulling Your </a:t>
            </a:r>
            <a:r>
              <a:rPr lang="en-US" b="1" dirty="0" smtClean="0">
                <a:hlinkClick r:id="rId3"/>
              </a:rPr>
              <a:t>Weight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write a scientific explanation using a CER to answer </a:t>
            </a:r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question: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it harder to push objects across a carpet than it is to push objects across smooth tiled floors</a:t>
            </a:r>
            <a:r>
              <a:rPr lang="en-US" dirty="0" smtClean="0"/>
              <a:t>?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Department of Mathematics and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663575" cy="1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pple Title Pag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Summer PD 2013 - Grade 4 - Kid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8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MDCPS PD App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ummer PD 2013 - General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980</Words>
  <Application>Microsoft Office PowerPoint</Application>
  <PresentationFormat>On-screen Show (4:3)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12</vt:i4>
      </vt:variant>
    </vt:vector>
  </HeadingPairs>
  <TitlesOfParts>
    <vt:vector size="53" baseType="lpstr">
      <vt:lpstr>Arial</vt:lpstr>
      <vt:lpstr>Arial Unicode MS</vt:lpstr>
      <vt:lpstr>Calibri</vt:lpstr>
      <vt:lpstr>Constantia</vt:lpstr>
      <vt:lpstr>Courier New</vt:lpstr>
      <vt:lpstr>Georgia</vt:lpstr>
      <vt:lpstr>Wingdings</vt:lpstr>
      <vt:lpstr>Wingdings 2</vt:lpstr>
      <vt:lpstr>1_Custom Design</vt:lpstr>
      <vt:lpstr>Apple Title Page</vt:lpstr>
      <vt:lpstr>2_Custom Design</vt:lpstr>
      <vt:lpstr>Custom Design</vt:lpstr>
      <vt:lpstr>3_Civic</vt:lpstr>
      <vt:lpstr>Tema de Office</vt:lpstr>
      <vt:lpstr>1_Office Theme</vt:lpstr>
      <vt:lpstr>Summer PD 2013 - General Template</vt:lpstr>
      <vt:lpstr>3_Custom Design</vt:lpstr>
      <vt:lpstr>4_Custom Design</vt:lpstr>
      <vt:lpstr>2_Office Theme</vt:lpstr>
      <vt:lpstr>3_Office Theme</vt:lpstr>
      <vt:lpstr>1_Tema de Office</vt:lpstr>
      <vt:lpstr>4_Civic</vt:lpstr>
      <vt:lpstr>1_Flow</vt:lpstr>
      <vt:lpstr>4_Office Theme</vt:lpstr>
      <vt:lpstr>5_Custom Design</vt:lpstr>
      <vt:lpstr>6_Custom Design</vt:lpstr>
      <vt:lpstr>Office Theme</vt:lpstr>
      <vt:lpstr>White with Courier font for code slides</vt:lpstr>
      <vt:lpstr>Summer PD 2013 - Grade 4 - Kidd</vt:lpstr>
      <vt:lpstr>7_Custom Design</vt:lpstr>
      <vt:lpstr>8_Custom Design</vt:lpstr>
      <vt:lpstr>5_Office Theme</vt:lpstr>
      <vt:lpstr>6_Office Theme</vt:lpstr>
      <vt:lpstr>2_Tema de Office</vt:lpstr>
      <vt:lpstr>9_Custom Design</vt:lpstr>
      <vt:lpstr>10_Custom Design</vt:lpstr>
      <vt:lpstr>5_Civic</vt:lpstr>
      <vt:lpstr>7_Office Theme</vt:lpstr>
      <vt:lpstr>8_Office Theme</vt:lpstr>
      <vt:lpstr>9_Office Theme</vt:lpstr>
      <vt:lpstr>MDCPS PD Apple</vt:lpstr>
      <vt:lpstr> Thinking and Writing Like a Scientist: Claims Evidence Reasoning - CER </vt:lpstr>
      <vt:lpstr> Claim Evidence Reasoning CER</vt:lpstr>
      <vt:lpstr> Getting Started  </vt:lpstr>
      <vt:lpstr>Writing Scaffolds</vt:lpstr>
      <vt:lpstr>  Claims Evidence Reasoning Remember  </vt:lpstr>
      <vt:lpstr>Claim Evidence Reasoning (CER)</vt:lpstr>
      <vt:lpstr>Claim Evidence Reasoning (CER)</vt:lpstr>
      <vt:lpstr>Claim Evidence Reasoning (CER)</vt:lpstr>
      <vt:lpstr>Claim Evidence Reasoning (CER)</vt:lpstr>
      <vt:lpstr>Claim Evidence Reasoning (CER)</vt:lpstr>
      <vt:lpstr>Claim Evidence Reasoning (CER)</vt:lpstr>
      <vt:lpstr>Discovery Education Resources  Forces and Motion</vt:lpstr>
    </vt:vector>
  </TitlesOfParts>
  <Company>M-DCPS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Kidd, Keisha A.</dc:creator>
  <cp:lastModifiedBy>Jephson-Hernandez, Shannon</cp:lastModifiedBy>
  <cp:revision>220</cp:revision>
  <cp:lastPrinted>2014-09-26T17:57:17Z</cp:lastPrinted>
  <dcterms:created xsi:type="dcterms:W3CDTF">2013-06-25T12:56:46Z</dcterms:created>
  <dcterms:modified xsi:type="dcterms:W3CDTF">2017-04-25T05:46:21Z</dcterms:modified>
</cp:coreProperties>
</file>