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4"/>
  </p:notesMasterIdLst>
  <p:sldIdLst>
    <p:sldId id="256" r:id="rId5"/>
    <p:sldId id="265" r:id="rId6"/>
    <p:sldId id="257" r:id="rId7"/>
    <p:sldId id="258" r:id="rId8"/>
    <p:sldId id="259" r:id="rId9"/>
    <p:sldId id="260" r:id="rId10"/>
    <p:sldId id="262" r:id="rId11"/>
    <p:sldId id="263" r:id="rId12"/>
    <p:sldId id="26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228CD-E0EB-4B2D-BE29-F47A1A44DA94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8E79E-78A5-4C59-8F28-64E573E08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54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does relevant mean? Important, on topic, related…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48E79E-78A5-4C59-8F28-64E573E08D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92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Students copy in science notebook, page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48E79E-78A5-4C59-8F28-64E573E08D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79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Students copy on right side, page 5.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48E79E-78A5-4C59-8F28-64E573E08DA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2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Share briefly how </a:t>
            </a:r>
            <a:r>
              <a:rPr lang="en-US" dirty="0" err="1"/>
              <a:t>cornell</a:t>
            </a:r>
            <a:r>
              <a:rPr lang="en-US" dirty="0"/>
              <a:t> notes work. Some students have used it, many not.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48E79E-78A5-4C59-8F28-64E573E08DA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194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048D7-B9D7-4D12-8CC5-A367F1D08F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8563" y="2120774"/>
            <a:ext cx="9514873" cy="2169464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 Taking Strategies</a:t>
            </a:r>
            <a:b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8230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75F12170-0659-4C7C-B5B1-F291CEED424D}"/>
              </a:ext>
            </a:extLst>
          </p:cNvPr>
          <p:cNvSpPr txBox="1">
            <a:spLocks/>
          </p:cNvSpPr>
          <p:nvPr/>
        </p:nvSpPr>
        <p:spPr>
          <a:xfrm>
            <a:off x="1646649" y="1400870"/>
            <a:ext cx="9286273" cy="4053631"/>
          </a:xfrm>
          <a:prstGeom prst="rect">
            <a:avLst/>
          </a:prstGeom>
        </p:spPr>
        <p:txBody>
          <a:bodyPr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1" dirty="0"/>
              <a:t>LT: 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Obtain information </a:t>
            </a:r>
            <a:r>
              <a:rPr lang="en-US" sz="4800" b="1" dirty="0"/>
              <a:t>for carrying out investigations</a:t>
            </a:r>
          </a:p>
          <a:p>
            <a:endParaRPr lang="en-US" sz="4800" b="1" dirty="0"/>
          </a:p>
          <a:p>
            <a:r>
              <a:rPr lang="en-US" sz="4800" b="1" dirty="0"/>
              <a:t>SC: 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 a T-chart </a:t>
            </a:r>
            <a:r>
              <a:rPr lang="en-US" sz="4800" b="1" dirty="0"/>
              <a:t>for notetaking strategies</a:t>
            </a:r>
          </a:p>
        </p:txBody>
      </p:sp>
    </p:spTree>
    <p:extLst>
      <p:ext uri="{BB962C8B-B14F-4D97-AF65-F5344CB8AC3E}">
        <p14:creationId xmlns:p14="http://schemas.microsoft.com/office/powerpoint/2010/main" val="26645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00EF8-5B11-4A7C-8A08-87790FE1D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ctr"/>
            <a:r>
              <a:rPr lang="en-US" sz="5400" b="1" dirty="0">
                <a:solidFill>
                  <a:schemeClr val="bg2"/>
                </a:solidFill>
              </a:rPr>
              <a:t>INITIAL THOUGHTS (IT)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76B82-AC67-47F4-8518-40A5AF307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6720" y="791570"/>
            <a:ext cx="5295810" cy="526239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400" b="1" dirty="0"/>
              <a:t>How can we collect relevant information without copying everything we read, watch or hear?</a:t>
            </a:r>
          </a:p>
        </p:txBody>
      </p:sp>
    </p:spTree>
    <p:extLst>
      <p:ext uri="{BB962C8B-B14F-4D97-AF65-F5344CB8AC3E}">
        <p14:creationId xmlns:p14="http://schemas.microsoft.com/office/powerpoint/2010/main" val="2166437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812C54-7AEF-4ABB-826E-221F51CB0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3659BE-B220-405B-97DD-C9B5DEC3D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863" y="685800"/>
            <a:ext cx="8204359" cy="14859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 Partner Brainstorm </a:t>
            </a:r>
            <a:r>
              <a:rPr lang="en-US" b="1" dirty="0"/>
              <a:t>(2 min)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1F40E4-8A76-44CF-91EC-907367352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6"/>
            <a:ext cx="304441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171013-D973-4187-9CF2-EE098EEF81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81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35799-25F3-4E65-AD8E-29710C775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3863" y="2286000"/>
            <a:ext cx="8087401" cy="3581400"/>
          </a:xfrm>
        </p:spPr>
        <p:txBody>
          <a:bodyPr>
            <a:normAutofit/>
          </a:bodyPr>
          <a:lstStyle/>
          <a:p>
            <a:r>
              <a:rPr lang="en-US" sz="4000" b="1" dirty="0"/>
              <a:t> With your elbow partner, </a:t>
            </a: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a list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/>
              <a:t>of all the “Benefits” of taking notes… (This will be shared out)</a:t>
            </a:r>
          </a:p>
        </p:txBody>
      </p:sp>
    </p:spTree>
    <p:extLst>
      <p:ext uri="{BB962C8B-B14F-4D97-AF65-F5344CB8AC3E}">
        <p14:creationId xmlns:p14="http://schemas.microsoft.com/office/powerpoint/2010/main" val="2457627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21435-30B9-482D-B8BB-91CC1787E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1101" y="363070"/>
            <a:ext cx="9699812" cy="87405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Benefits of Taking Notes (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to your notes</a:t>
            </a:r>
            <a:r>
              <a:rPr lang="en-US" b="1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8EE7F-87FE-4EFF-881E-D6E7FD3CD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388" y="2352548"/>
            <a:ext cx="11002300" cy="3581400"/>
          </a:xfrm>
        </p:spPr>
        <p:txBody>
          <a:bodyPr>
            <a:noAutofit/>
          </a:bodyPr>
          <a:lstStyle/>
          <a:p>
            <a:r>
              <a:rPr lang="en-US" sz="2600" b="1" dirty="0"/>
              <a:t>You can read it again in your own words                   </a:t>
            </a:r>
            <a:r>
              <a:rPr lang="en-US" sz="2600" b="1" dirty="0">
                <a:solidFill>
                  <a:srgbClr val="FF0000"/>
                </a:solidFill>
              </a:rPr>
              <a:t>(Makes it Personal)</a:t>
            </a:r>
          </a:p>
          <a:p>
            <a:r>
              <a:rPr lang="en-US" sz="2600" b="1" dirty="0"/>
              <a:t>You don’t have to memorize everything                    </a:t>
            </a:r>
            <a:r>
              <a:rPr lang="en-US" sz="2600" b="1" dirty="0">
                <a:solidFill>
                  <a:srgbClr val="FF0000"/>
                </a:solidFill>
              </a:rPr>
              <a:t>(Simplifies)</a:t>
            </a:r>
          </a:p>
          <a:p>
            <a:r>
              <a:rPr lang="en-US" sz="2600" b="1" dirty="0"/>
              <a:t>It gives you something to look at later                       </a:t>
            </a:r>
            <a:r>
              <a:rPr lang="en-US" sz="2600" b="1" dirty="0">
                <a:solidFill>
                  <a:srgbClr val="FF0000"/>
                </a:solidFill>
              </a:rPr>
              <a:t>(Easy Access)</a:t>
            </a:r>
          </a:p>
          <a:p>
            <a:r>
              <a:rPr lang="en-US" sz="2400" b="1" dirty="0"/>
              <a:t>It helps you collect only the “Useful” Information            </a:t>
            </a:r>
            <a:r>
              <a:rPr lang="en-US" sz="2600" b="1" dirty="0">
                <a:solidFill>
                  <a:srgbClr val="FF0000"/>
                </a:solidFill>
              </a:rPr>
              <a:t>(Filters)</a:t>
            </a:r>
          </a:p>
          <a:p>
            <a:r>
              <a:rPr lang="en-US" sz="2600" b="1" dirty="0"/>
              <a:t>Graphic Organizers are helpful                                   </a:t>
            </a:r>
            <a:r>
              <a:rPr lang="en-US" sz="2600" b="1" dirty="0">
                <a:solidFill>
                  <a:srgbClr val="FF0000"/>
                </a:solidFill>
              </a:rPr>
              <a:t>(Keeps you organized)</a:t>
            </a:r>
          </a:p>
          <a:p>
            <a:endParaRPr lang="en-US" sz="1000" dirty="0"/>
          </a:p>
          <a:p>
            <a:endParaRPr lang="en-US" sz="1000" dirty="0"/>
          </a:p>
          <a:p>
            <a:r>
              <a:rPr lang="en-US" sz="2800" b="1" dirty="0">
                <a:solidFill>
                  <a:srgbClr val="FF0000"/>
                </a:solidFill>
                <a:highlight>
                  <a:srgbClr val="FFFF00"/>
                </a:highlight>
              </a:rPr>
              <a:t>SAVES YOU TIME AND STRESS LATER!!!!!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43809" y="1555181"/>
            <a:ext cx="8175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Evidence                                  Reasoning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CD6932B6-0DD4-4690-806A-9C559BB31EA4}"/>
              </a:ext>
            </a:extLst>
          </p:cNvPr>
          <p:cNvSpPr/>
          <p:nvPr/>
        </p:nvSpPr>
        <p:spPr>
          <a:xfrm>
            <a:off x="7166344" y="2530549"/>
            <a:ext cx="1297172" cy="19138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320783A1-59ED-4CE7-9F0D-02969811385C}"/>
              </a:ext>
            </a:extLst>
          </p:cNvPr>
          <p:cNvSpPr/>
          <p:nvPr/>
        </p:nvSpPr>
        <p:spPr>
          <a:xfrm>
            <a:off x="7166344" y="3006887"/>
            <a:ext cx="1297172" cy="19138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6F7B5829-25AF-42DB-8271-389C72D28DED}"/>
              </a:ext>
            </a:extLst>
          </p:cNvPr>
          <p:cNvSpPr/>
          <p:nvPr/>
        </p:nvSpPr>
        <p:spPr>
          <a:xfrm>
            <a:off x="7166344" y="3539932"/>
            <a:ext cx="1297172" cy="19138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99AD2A88-63A1-44ED-897D-7C25EBA07C2F}"/>
              </a:ext>
            </a:extLst>
          </p:cNvPr>
          <p:cNvSpPr/>
          <p:nvPr/>
        </p:nvSpPr>
        <p:spPr>
          <a:xfrm>
            <a:off x="7166344" y="4614531"/>
            <a:ext cx="1297172" cy="19138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0829528C-C9CF-400A-843F-FCE4CAAC79EB}"/>
              </a:ext>
            </a:extLst>
          </p:cNvPr>
          <p:cNvSpPr/>
          <p:nvPr/>
        </p:nvSpPr>
        <p:spPr>
          <a:xfrm>
            <a:off x="7783033" y="4105311"/>
            <a:ext cx="680483" cy="19138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0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A712F-39AC-416A-834C-7D2753FB1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8360" y="108026"/>
            <a:ext cx="9222930" cy="59888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a T-Chart: </a:t>
            </a:r>
            <a:r>
              <a:rPr lang="en-US" dirty="0"/>
              <a:t>Add this to your notebook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C121D-5EB6-49E4-B576-70A4930B2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669" y="1006357"/>
            <a:ext cx="11475550" cy="598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             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 TAKING STRATEGIES		     BENEFITS OF THE STRATEGY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371600" y="862293"/>
            <a:ext cx="9696450" cy="5820895"/>
            <a:chOff x="1371600" y="862294"/>
            <a:chExt cx="9696450" cy="3315485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A062BEF3-9DDC-4FFF-A3D6-05F982930C9E}"/>
                </a:ext>
              </a:extLst>
            </p:cNvPr>
            <p:cNvCxnSpPr/>
            <p:nvPr/>
          </p:nvCxnSpPr>
          <p:spPr>
            <a:xfrm>
              <a:off x="6172200" y="862294"/>
              <a:ext cx="40341" cy="33154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93EB335-7460-407E-B753-1FC2498984AA}"/>
                </a:ext>
              </a:extLst>
            </p:cNvPr>
            <p:cNvCxnSpPr/>
            <p:nvPr/>
          </p:nvCxnSpPr>
          <p:spPr>
            <a:xfrm>
              <a:off x="1371600" y="1285467"/>
              <a:ext cx="969645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4969BC73-9FC4-4408-996A-01AD77C32C26}"/>
              </a:ext>
            </a:extLst>
          </p:cNvPr>
          <p:cNvSpPr txBox="1"/>
          <p:nvPr/>
        </p:nvSpPr>
        <p:spPr>
          <a:xfrm>
            <a:off x="1709530" y="1749295"/>
            <a:ext cx="370936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b="1" dirty="0"/>
              <a:t>Cornell Notes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b="1" dirty="0"/>
              <a:t>T-Chart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b="1" dirty="0"/>
              <a:t>Venn Diagram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b="1" dirty="0"/>
              <a:t>Data Table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b="1" dirty="0"/>
              <a:t>Concept Map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b="1" dirty="0"/>
              <a:t>Bullet 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b="1" dirty="0"/>
              <a:t>KWL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b="1" dirty="0"/>
              <a:t>Annotations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b="1" dirty="0"/>
              <a:t>Key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b="1" dirty="0"/>
              <a:t>Thought Bubble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C33BB8-84A4-4D2C-A393-5E1561A354B6}"/>
              </a:ext>
            </a:extLst>
          </p:cNvPr>
          <p:cNvSpPr txBox="1"/>
          <p:nvPr/>
        </p:nvSpPr>
        <p:spPr>
          <a:xfrm>
            <a:off x="6607524" y="1749295"/>
            <a:ext cx="5239919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b="1" dirty="0"/>
              <a:t>Questions Answered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b="1" dirty="0"/>
              <a:t>Compare Differences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b="1" dirty="0"/>
              <a:t>Compare &amp; Contrast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b="1" dirty="0"/>
              <a:t>Collect/Record Info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b="1" dirty="0"/>
              <a:t>Brain dump – personal thinking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b="1" dirty="0"/>
              <a:t>Quickly Organize Key 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b="1" dirty="0"/>
              <a:t>Metacognition/Reflection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b="1" dirty="0"/>
              <a:t>Finding CER: underlining, highlighting, important details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b="1" dirty="0"/>
              <a:t>Organizing/Modeling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b="1" dirty="0"/>
              <a:t>Personalize Thinking</a:t>
            </a:r>
          </a:p>
        </p:txBody>
      </p:sp>
    </p:spTree>
    <p:extLst>
      <p:ext uri="{BB962C8B-B14F-4D97-AF65-F5344CB8AC3E}">
        <p14:creationId xmlns:p14="http://schemas.microsoft.com/office/powerpoint/2010/main" val="222153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174" y="1815353"/>
            <a:ext cx="6779558" cy="325418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t="4459"/>
          <a:stretch/>
        </p:blipFill>
        <p:spPr>
          <a:xfrm>
            <a:off x="6957732" y="242048"/>
            <a:ext cx="5140852" cy="639491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15670" y="470647"/>
            <a:ext cx="29045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Cornell Notes</a:t>
            </a:r>
          </a:p>
        </p:txBody>
      </p:sp>
    </p:spTree>
    <p:extLst>
      <p:ext uri="{BB962C8B-B14F-4D97-AF65-F5344CB8AC3E}">
        <p14:creationId xmlns:p14="http://schemas.microsoft.com/office/powerpoint/2010/main" val="2237318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2353" y="471273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check out </a:t>
            </a: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Sustainability Ambassadors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Note-taking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10461812" cy="3581400"/>
          </a:xfrm>
        </p:spPr>
        <p:txBody>
          <a:bodyPr>
            <a:normAutofit fontScale="92500"/>
          </a:bodyPr>
          <a:lstStyle/>
          <a:p>
            <a:r>
              <a:rPr lang="en-US" sz="4000" dirty="0"/>
              <a:t>Type in “</a:t>
            </a: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sustainability ambassadors note taking</a:t>
            </a:r>
            <a:r>
              <a:rPr lang="en-US" sz="4000" dirty="0"/>
              <a:t>”</a:t>
            </a:r>
          </a:p>
          <a:p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Bookmark this page </a:t>
            </a:r>
            <a:r>
              <a:rPr lang="en-US" sz="4000" dirty="0"/>
              <a:t>in Favorites List or on Bookmark Toolbar</a:t>
            </a:r>
          </a:p>
          <a:p>
            <a:r>
              <a:rPr lang="en-US" sz="4000" dirty="0"/>
              <a:t>When you </a:t>
            </a: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on each link </a:t>
            </a:r>
            <a:r>
              <a:rPr lang="en-US" sz="4000" dirty="0"/>
              <a:t>it will download a template of a strategy onto your computer, which you can then review.</a:t>
            </a:r>
          </a:p>
        </p:txBody>
      </p:sp>
    </p:spTree>
    <p:extLst>
      <p:ext uri="{BB962C8B-B14F-4D97-AF65-F5344CB8AC3E}">
        <p14:creationId xmlns:p14="http://schemas.microsoft.com/office/powerpoint/2010/main" val="529156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92BFE-B710-423A-96AF-5001BC0FB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REVISED THOUGHTS (RT)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0738C-F45D-4588-8D1B-5FB0EC926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286000"/>
            <a:ext cx="10260419" cy="35814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600" b="1" dirty="0"/>
              <a:t>What was surprising?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b="1" dirty="0"/>
              <a:t>What did you already know but see in a new way?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b="1" dirty="0"/>
              <a:t>What do you still need help with? If you don’t need help, write a question about this topic?</a:t>
            </a:r>
          </a:p>
        </p:txBody>
      </p:sp>
    </p:spTree>
    <p:extLst>
      <p:ext uri="{BB962C8B-B14F-4D97-AF65-F5344CB8AC3E}">
        <p14:creationId xmlns:p14="http://schemas.microsoft.com/office/powerpoint/2010/main" val="14849003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BACF693830844CA9E036119A621C3C" ma:contentTypeVersion="29" ma:contentTypeDescription="Create a new document." ma:contentTypeScope="" ma:versionID="69279efd84601fa1ac3b9a4de566ed69">
  <xsd:schema xmlns:xsd="http://www.w3.org/2001/XMLSchema" xmlns:xs="http://www.w3.org/2001/XMLSchema" xmlns:p="http://schemas.microsoft.com/office/2006/metadata/properties" xmlns:ns3="32fcf658-12cc-472b-af06-dc98048ac947" xmlns:ns4="39f5a9cd-e2a1-4c39-9c63-c3fdb62ef84f" targetNamespace="http://schemas.microsoft.com/office/2006/metadata/properties" ma:root="true" ma:fieldsID="c88432664d205615b94712a54bcf7132" ns3:_="" ns4:_="">
    <xsd:import namespace="32fcf658-12cc-472b-af06-dc98048ac947"/>
    <xsd:import namespace="39f5a9cd-e2a1-4c39-9c63-c3fdb62ef84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Templates" minOccurs="0"/>
                <xsd:element ref="ns4:Self_Registration_Enabled0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fcf658-12cc-472b-af06-dc98048ac94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f5a9cd-e2a1-4c39-9c63-c3fdb62ef84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Templates" ma:index="25" nillable="true" ma:displayName="Templates" ma:internalName="Templates">
      <xsd:simpleType>
        <xsd:restriction base="dms:Note">
          <xsd:maxLength value="255"/>
        </xsd:restriction>
      </xsd:simpleType>
    </xsd:element>
    <xsd:element name="Self_Registration_Enabled0" ma:index="26" nillable="true" ma:displayName="Self Registration Enabled" ma:internalName="Self_Registration_Enabled0">
      <xsd:simpleType>
        <xsd:restriction base="dms:Boolean"/>
      </xsd:simpleType>
    </xsd:element>
    <xsd:element name="MediaServiceMetadata" ma:index="2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30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31" nillable="true" ma:displayName="MediaServiceLocation" ma:description="" ma:internalName="MediaServiceLocation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3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39f5a9cd-e2a1-4c39-9c63-c3fdb62ef84f" xsi:nil="true"/>
    <AppVersion xmlns="39f5a9cd-e2a1-4c39-9c63-c3fdb62ef84f" xsi:nil="true"/>
    <DefaultSectionNames xmlns="39f5a9cd-e2a1-4c39-9c63-c3fdb62ef84f" xsi:nil="true"/>
    <Is_Collaboration_Space_Locked xmlns="39f5a9cd-e2a1-4c39-9c63-c3fdb62ef84f" xsi:nil="true"/>
    <Self_Registration_Enabled xmlns="39f5a9cd-e2a1-4c39-9c63-c3fdb62ef84f" xsi:nil="true"/>
    <FolderType xmlns="39f5a9cd-e2a1-4c39-9c63-c3fdb62ef84f" xsi:nil="true"/>
    <Students xmlns="39f5a9cd-e2a1-4c39-9c63-c3fdb62ef84f">
      <UserInfo>
        <DisplayName/>
        <AccountId xsi:nil="true"/>
        <AccountType/>
      </UserInfo>
    </Students>
    <Student_Groups xmlns="39f5a9cd-e2a1-4c39-9c63-c3fdb62ef84f">
      <UserInfo>
        <DisplayName/>
        <AccountId xsi:nil="true"/>
        <AccountType/>
      </UserInfo>
    </Student_Groups>
    <Self_Registration_Enabled0 xmlns="39f5a9cd-e2a1-4c39-9c63-c3fdb62ef84f" xsi:nil="true"/>
    <Invited_Students xmlns="39f5a9cd-e2a1-4c39-9c63-c3fdb62ef84f" xsi:nil="true"/>
    <Has_Teacher_Only_SectionGroup xmlns="39f5a9cd-e2a1-4c39-9c63-c3fdb62ef84f" xsi:nil="true"/>
    <Owner xmlns="39f5a9cd-e2a1-4c39-9c63-c3fdb62ef84f">
      <UserInfo>
        <DisplayName/>
        <AccountId xsi:nil="true"/>
        <AccountType/>
      </UserInfo>
    </Owner>
    <Teachers xmlns="39f5a9cd-e2a1-4c39-9c63-c3fdb62ef84f">
      <UserInfo>
        <DisplayName/>
        <AccountId xsi:nil="true"/>
        <AccountType/>
      </UserInfo>
    </Teachers>
    <Invited_Teachers xmlns="39f5a9cd-e2a1-4c39-9c63-c3fdb62ef84f" xsi:nil="true"/>
    <NotebookType xmlns="39f5a9cd-e2a1-4c39-9c63-c3fdb62ef84f" xsi:nil="true"/>
    <CultureName xmlns="39f5a9cd-e2a1-4c39-9c63-c3fdb62ef84f" xsi:nil="true"/>
  </documentManagement>
</p:properties>
</file>

<file path=customXml/itemProps1.xml><?xml version="1.0" encoding="utf-8"?>
<ds:datastoreItem xmlns:ds="http://schemas.openxmlformats.org/officeDocument/2006/customXml" ds:itemID="{BC058EEF-9DB3-43EF-AEB9-C1BC2E1B2E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fcf658-12cc-472b-af06-dc98048ac947"/>
    <ds:schemaRef ds:uri="39f5a9cd-e2a1-4c39-9c63-c3fdb62ef8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BED71E4-C1D1-42AA-AA05-53312A2B9E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1DCCE2-C0E8-412D-9454-BB589B21AFDC}">
  <ds:schemaRefs>
    <ds:schemaRef ds:uri="http://purl.org/dc/terms/"/>
    <ds:schemaRef ds:uri="32fcf658-12cc-472b-af06-dc98048ac947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39f5a9cd-e2a1-4c39-9c63-c3fdb62ef84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355</Words>
  <Application>Microsoft Office PowerPoint</Application>
  <PresentationFormat>Widescreen</PresentationFormat>
  <Paragraphs>57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Franklin Gothic Book</vt:lpstr>
      <vt:lpstr>Crop</vt:lpstr>
      <vt:lpstr>Note Taking Strategies </vt:lpstr>
      <vt:lpstr>PowerPoint Presentation</vt:lpstr>
      <vt:lpstr>INITIAL THOUGHTS (IT)</vt:lpstr>
      <vt:lpstr>Table Partner Brainstorm (2 min)</vt:lpstr>
      <vt:lpstr>Benefits of Taking Notes (add to your notes)</vt:lpstr>
      <vt:lpstr>Make a T-Chart: Add this to your notebook</vt:lpstr>
      <vt:lpstr>PowerPoint Presentation</vt:lpstr>
      <vt:lpstr>Let’s check out Sustainability Ambassadors  for Note-taking Strategies</vt:lpstr>
      <vt:lpstr>REVISED THOUGHTS (RT)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Ackerman, Gail</dc:creator>
  <cp:lastModifiedBy>Jephson-Hernandez, Shannon</cp:lastModifiedBy>
  <cp:revision>9</cp:revision>
  <dcterms:created xsi:type="dcterms:W3CDTF">2019-03-06T16:16:40Z</dcterms:created>
  <dcterms:modified xsi:type="dcterms:W3CDTF">2019-09-23T19:31:22Z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0x01010027BACF693830844CA9E036119A621C3C</vt:lpwstr>
  </property>
</Properties>
</file>