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4" r:id="rId5"/>
    <p:sldId id="270" r:id="rId6"/>
    <p:sldId id="258" r:id="rId7"/>
    <p:sldId id="268" r:id="rId8"/>
    <p:sldId id="260" r:id="rId9"/>
    <p:sldId id="266" r:id="rId10"/>
    <p:sldId id="259" r:id="rId11"/>
    <p:sldId id="267" r:id="rId12"/>
    <p:sldId id="272" r:id="rId13"/>
    <p:sldId id="273" r:id="rId14"/>
    <p:sldId id="265" r:id="rId15"/>
    <p:sldId id="271" r:id="rId16"/>
    <p:sldId id="261" r:id="rId17"/>
    <p:sldId id="262" r:id="rId18"/>
    <p:sldId id="263" r:id="rId19"/>
    <p:sldId id="257"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49771E-7DFD-48CC-8236-EECFEF78204D}" v="178" dt="2020-10-23T20:08:10.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A5AED6-18C2-4D91-AA77-0CEEC899289D}"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37B651B-AB01-433B-B9A9-0551BEA79B33}">
      <dgm:prSet custT="1"/>
      <dgm:spPr/>
      <dgm:t>
        <a:bodyPr/>
        <a:lstStyle/>
        <a:p>
          <a:pPr>
            <a:lnSpc>
              <a:spcPct val="100000"/>
            </a:lnSpc>
          </a:pPr>
          <a:r>
            <a:rPr lang="en-US" sz="2400" b="1" dirty="0"/>
            <a:t>Did you make </a:t>
          </a:r>
          <a:r>
            <a:rPr lang="en-US" sz="2400" b="1" dirty="0">
              <a:solidFill>
                <a:srgbClr val="FF0000"/>
              </a:solidFill>
            </a:rPr>
            <a:t>a key or legend? </a:t>
          </a:r>
          <a:endParaRPr lang="en-US" sz="2000" dirty="0">
            <a:solidFill>
              <a:srgbClr val="FF0000"/>
            </a:solidFill>
          </a:endParaRPr>
        </a:p>
      </dgm:t>
    </dgm:pt>
    <dgm:pt modelId="{ED01B84F-8954-4E35-8B53-D835C2E127BA}" type="parTrans" cxnId="{DAAAFB07-7809-49D0-99A2-D2F9F360141E}">
      <dgm:prSet/>
      <dgm:spPr/>
      <dgm:t>
        <a:bodyPr/>
        <a:lstStyle/>
        <a:p>
          <a:endParaRPr lang="en-US"/>
        </a:p>
      </dgm:t>
    </dgm:pt>
    <dgm:pt modelId="{37420295-E8BC-40DB-B3D0-F67CA77E05EE}" type="sibTrans" cxnId="{DAAAFB07-7809-49D0-99A2-D2F9F360141E}">
      <dgm:prSet/>
      <dgm:spPr/>
      <dgm:t>
        <a:bodyPr/>
        <a:lstStyle/>
        <a:p>
          <a:pPr>
            <a:lnSpc>
              <a:spcPct val="100000"/>
            </a:lnSpc>
          </a:pPr>
          <a:endParaRPr lang="en-US"/>
        </a:p>
      </dgm:t>
    </dgm:pt>
    <dgm:pt modelId="{40F959DF-3E88-4596-B510-4AF62A66C5D7}">
      <dgm:prSet custT="1"/>
      <dgm:spPr/>
      <dgm:t>
        <a:bodyPr/>
        <a:lstStyle/>
        <a:p>
          <a:pPr>
            <a:lnSpc>
              <a:spcPct val="100000"/>
            </a:lnSpc>
          </a:pPr>
          <a:r>
            <a:rPr lang="en-US" sz="2400" b="1" dirty="0"/>
            <a:t>Did you include arrows to represent </a:t>
          </a:r>
          <a:r>
            <a:rPr lang="en-US" sz="2400" b="1" dirty="0">
              <a:solidFill>
                <a:srgbClr val="C00000"/>
              </a:solidFill>
            </a:rPr>
            <a:t>inputs/outputs </a:t>
          </a:r>
          <a:r>
            <a:rPr lang="en-US" sz="2400" b="1" dirty="0"/>
            <a:t>for matter AND energy?</a:t>
          </a:r>
          <a:endParaRPr lang="en-US" sz="2400" dirty="0"/>
        </a:p>
      </dgm:t>
    </dgm:pt>
    <dgm:pt modelId="{53785760-A4DF-4045-A725-BC4FE14A3461}" type="parTrans" cxnId="{87441513-F89E-41A6-832C-D5FB923DC1CD}">
      <dgm:prSet/>
      <dgm:spPr/>
      <dgm:t>
        <a:bodyPr/>
        <a:lstStyle/>
        <a:p>
          <a:endParaRPr lang="en-US"/>
        </a:p>
      </dgm:t>
    </dgm:pt>
    <dgm:pt modelId="{5C4A9447-4CA5-494A-A67B-772864299E69}" type="sibTrans" cxnId="{87441513-F89E-41A6-832C-D5FB923DC1CD}">
      <dgm:prSet/>
      <dgm:spPr/>
      <dgm:t>
        <a:bodyPr/>
        <a:lstStyle/>
        <a:p>
          <a:pPr>
            <a:lnSpc>
              <a:spcPct val="100000"/>
            </a:lnSpc>
          </a:pPr>
          <a:endParaRPr lang="en-US"/>
        </a:p>
      </dgm:t>
    </dgm:pt>
    <dgm:pt modelId="{216DDA1B-9BAE-457C-803D-B55CAF691E89}">
      <dgm:prSet custT="1"/>
      <dgm:spPr/>
      <dgm:t>
        <a:bodyPr/>
        <a:lstStyle/>
        <a:p>
          <a:pPr marL="233363" indent="-233363">
            <a:lnSpc>
              <a:spcPct val="100000"/>
            </a:lnSpc>
          </a:pPr>
          <a:r>
            <a:rPr lang="en-US" sz="2400" b="1" dirty="0"/>
            <a:t> Did your model represent the rules of </a:t>
          </a:r>
          <a:r>
            <a:rPr lang="en-US" sz="2400" b="1" dirty="0">
              <a:solidFill>
                <a:srgbClr val="C00000"/>
              </a:solidFill>
            </a:rPr>
            <a:t>density?</a:t>
          </a:r>
          <a:endParaRPr lang="en-US" sz="2400" dirty="0">
            <a:solidFill>
              <a:srgbClr val="C00000"/>
            </a:solidFill>
          </a:endParaRPr>
        </a:p>
      </dgm:t>
    </dgm:pt>
    <dgm:pt modelId="{D362AD64-535C-4C91-9AD0-E3BB07D882E1}" type="parTrans" cxnId="{EE6C9AA7-9F93-4005-8601-F3E99B669206}">
      <dgm:prSet/>
      <dgm:spPr/>
      <dgm:t>
        <a:bodyPr/>
        <a:lstStyle/>
        <a:p>
          <a:endParaRPr lang="en-US"/>
        </a:p>
      </dgm:t>
    </dgm:pt>
    <dgm:pt modelId="{F590D65E-9090-473F-9259-FD474DDDEF64}" type="sibTrans" cxnId="{EE6C9AA7-9F93-4005-8601-F3E99B669206}">
      <dgm:prSet/>
      <dgm:spPr/>
      <dgm:t>
        <a:bodyPr/>
        <a:lstStyle/>
        <a:p>
          <a:pPr>
            <a:lnSpc>
              <a:spcPct val="100000"/>
            </a:lnSpc>
          </a:pPr>
          <a:endParaRPr lang="en-US"/>
        </a:p>
      </dgm:t>
    </dgm:pt>
    <dgm:pt modelId="{8E1387B2-526E-4AD1-8F6A-6510458CD70C}">
      <dgm:prSet custT="1"/>
      <dgm:spPr/>
      <dgm:t>
        <a:bodyPr/>
        <a:lstStyle/>
        <a:p>
          <a:pPr>
            <a:lnSpc>
              <a:spcPct val="100000"/>
            </a:lnSpc>
          </a:pPr>
          <a:r>
            <a:rPr lang="en-US" sz="2400" dirty="0"/>
            <a:t>Show on your model what is </a:t>
          </a:r>
          <a:r>
            <a:rPr lang="en-US" sz="2400" b="1" u="sng" dirty="0">
              <a:solidFill>
                <a:srgbClr val="C00000"/>
              </a:solidFill>
            </a:rPr>
            <a:t>more dense</a:t>
          </a:r>
          <a:r>
            <a:rPr lang="en-US" sz="2400" dirty="0"/>
            <a:t> and </a:t>
          </a:r>
          <a:r>
            <a:rPr lang="en-US" sz="2400" b="1" u="sng" dirty="0">
              <a:solidFill>
                <a:srgbClr val="C00000"/>
              </a:solidFill>
            </a:rPr>
            <a:t>less dense</a:t>
          </a:r>
          <a:r>
            <a:rPr lang="en-US" sz="2400" b="1" dirty="0"/>
            <a:t>.</a:t>
          </a:r>
          <a:endParaRPr lang="en-US" sz="2400" dirty="0"/>
        </a:p>
      </dgm:t>
    </dgm:pt>
    <dgm:pt modelId="{20DC9246-75A7-4328-BB6A-9075BCB3E1B1}" type="parTrans" cxnId="{A1496DB9-54F9-46F7-8479-DC032CF96373}">
      <dgm:prSet/>
      <dgm:spPr/>
      <dgm:t>
        <a:bodyPr/>
        <a:lstStyle/>
        <a:p>
          <a:endParaRPr lang="en-US"/>
        </a:p>
      </dgm:t>
    </dgm:pt>
    <dgm:pt modelId="{E3720EA5-C959-4AC1-A02D-892DA63EA022}" type="sibTrans" cxnId="{A1496DB9-54F9-46F7-8479-DC032CF96373}">
      <dgm:prSet/>
      <dgm:spPr/>
      <dgm:t>
        <a:bodyPr/>
        <a:lstStyle/>
        <a:p>
          <a:pPr>
            <a:lnSpc>
              <a:spcPct val="100000"/>
            </a:lnSpc>
          </a:pPr>
          <a:endParaRPr lang="en-US"/>
        </a:p>
      </dgm:t>
    </dgm:pt>
    <dgm:pt modelId="{F9E09518-2B91-435B-85F0-8A4DD4065DB2}">
      <dgm:prSet custT="1"/>
      <dgm:spPr/>
      <dgm:t>
        <a:bodyPr/>
        <a:lstStyle/>
        <a:p>
          <a:pPr>
            <a:lnSpc>
              <a:spcPct val="100000"/>
            </a:lnSpc>
          </a:pPr>
          <a:r>
            <a:rPr lang="en-US" sz="2400" b="1" dirty="0"/>
            <a:t>Is it a </a:t>
          </a:r>
          <a:r>
            <a:rPr lang="en-US" sz="2400" b="1" dirty="0">
              <a:solidFill>
                <a:srgbClr val="C00000"/>
              </a:solidFill>
            </a:rPr>
            <a:t>model</a:t>
          </a:r>
          <a:r>
            <a:rPr lang="en-US" sz="2400" b="1" dirty="0"/>
            <a:t> or a </a:t>
          </a:r>
          <a:r>
            <a:rPr lang="en-US" sz="2400" b="1" dirty="0">
              <a:solidFill>
                <a:srgbClr val="C00000"/>
              </a:solidFill>
            </a:rPr>
            <a:t>diagram</a:t>
          </a:r>
          <a:r>
            <a:rPr lang="en-US" sz="2400" b="1" dirty="0"/>
            <a:t>?         Use the “Models Checklist </a:t>
          </a:r>
          <a:r>
            <a:rPr lang="en-US" sz="2400" b="1"/>
            <a:t>on slide 5 to </a:t>
          </a:r>
          <a:r>
            <a:rPr lang="en-US" sz="2400" b="1" dirty="0"/>
            <a:t>check!!!!!!</a:t>
          </a:r>
          <a:endParaRPr lang="en-US" sz="2400" dirty="0"/>
        </a:p>
      </dgm:t>
    </dgm:pt>
    <dgm:pt modelId="{89CE4BD7-1D5B-49AB-B86C-61512FF3CA8A}" type="parTrans" cxnId="{7465A6CE-78B4-48DC-BA5F-11C1E5FBFD0D}">
      <dgm:prSet/>
      <dgm:spPr/>
      <dgm:t>
        <a:bodyPr/>
        <a:lstStyle/>
        <a:p>
          <a:endParaRPr lang="en-US"/>
        </a:p>
      </dgm:t>
    </dgm:pt>
    <dgm:pt modelId="{FE6B9E3C-0E94-4C54-98DF-38B1DA69946D}" type="sibTrans" cxnId="{7465A6CE-78B4-48DC-BA5F-11C1E5FBFD0D}">
      <dgm:prSet/>
      <dgm:spPr/>
      <dgm:t>
        <a:bodyPr/>
        <a:lstStyle/>
        <a:p>
          <a:endParaRPr lang="en-US"/>
        </a:p>
      </dgm:t>
    </dgm:pt>
    <dgm:pt modelId="{45A74910-49F8-4C5D-8DFA-B6F5A73CF464}" type="pres">
      <dgm:prSet presAssocID="{93A5AED6-18C2-4D91-AA77-0CEEC899289D}" presName="root" presStyleCnt="0">
        <dgm:presLayoutVars>
          <dgm:dir/>
          <dgm:resizeHandles val="exact"/>
        </dgm:presLayoutVars>
      </dgm:prSet>
      <dgm:spPr/>
    </dgm:pt>
    <dgm:pt modelId="{77A620A2-CE41-4B6E-BD01-61DB9481869E}" type="pres">
      <dgm:prSet presAssocID="{93A5AED6-18C2-4D91-AA77-0CEEC899289D}" presName="container" presStyleCnt="0">
        <dgm:presLayoutVars>
          <dgm:dir/>
          <dgm:resizeHandles val="exact"/>
        </dgm:presLayoutVars>
      </dgm:prSet>
      <dgm:spPr/>
    </dgm:pt>
    <dgm:pt modelId="{71468971-261D-478A-BC73-69A8691DABDE}" type="pres">
      <dgm:prSet presAssocID="{537B651B-AB01-433B-B9A9-0551BEA79B33}" presName="compNode" presStyleCnt="0"/>
      <dgm:spPr/>
    </dgm:pt>
    <dgm:pt modelId="{67C7B694-C5AC-4FF0-89D8-20AAD9DDFA40}" type="pres">
      <dgm:prSet presAssocID="{537B651B-AB01-433B-B9A9-0551BEA79B33}" presName="iconBgRect" presStyleLbl="bgShp" presStyleIdx="0" presStyleCnt="5"/>
      <dgm:spPr/>
    </dgm:pt>
    <dgm:pt modelId="{797246D7-DDD7-427C-B71D-B2055EA57DE9}" type="pres">
      <dgm:prSet presAssocID="{537B651B-AB01-433B-B9A9-0551BEA79B3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F8238FF4-D96D-4E32-92B8-CA247D0A40C5}" type="pres">
      <dgm:prSet presAssocID="{537B651B-AB01-433B-B9A9-0551BEA79B33}" presName="spaceRect" presStyleCnt="0"/>
      <dgm:spPr/>
    </dgm:pt>
    <dgm:pt modelId="{EFDD07AC-638A-4C61-AE73-1F8AC5B1EC75}" type="pres">
      <dgm:prSet presAssocID="{537B651B-AB01-433B-B9A9-0551BEA79B33}" presName="textRect" presStyleLbl="revTx" presStyleIdx="0" presStyleCnt="5" custScaleX="116258">
        <dgm:presLayoutVars>
          <dgm:chMax val="1"/>
          <dgm:chPref val="1"/>
        </dgm:presLayoutVars>
      </dgm:prSet>
      <dgm:spPr/>
    </dgm:pt>
    <dgm:pt modelId="{824B3E5E-CC8F-49BC-B56F-83B301805A90}" type="pres">
      <dgm:prSet presAssocID="{37420295-E8BC-40DB-B3D0-F67CA77E05EE}" presName="sibTrans" presStyleLbl="sibTrans2D1" presStyleIdx="0" presStyleCnt="0"/>
      <dgm:spPr/>
    </dgm:pt>
    <dgm:pt modelId="{DA8FC0F5-63CF-4BC1-A897-0ABF2A44F5C8}" type="pres">
      <dgm:prSet presAssocID="{40F959DF-3E88-4596-B510-4AF62A66C5D7}" presName="compNode" presStyleCnt="0"/>
      <dgm:spPr/>
    </dgm:pt>
    <dgm:pt modelId="{E7392950-4F5D-4F4D-9281-DD8DF197942F}" type="pres">
      <dgm:prSet presAssocID="{40F959DF-3E88-4596-B510-4AF62A66C5D7}" presName="iconBgRect" presStyleLbl="bgShp" presStyleIdx="1" presStyleCnt="5"/>
      <dgm:spPr/>
    </dgm:pt>
    <dgm:pt modelId="{2C96319A-1EB2-482D-A7C6-F2C64F26B0B5}" type="pres">
      <dgm:prSet presAssocID="{40F959DF-3E88-4596-B510-4AF62A66C5D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rrow Circle"/>
        </a:ext>
      </dgm:extLst>
    </dgm:pt>
    <dgm:pt modelId="{9E421B08-249A-4AFF-95C2-882C992FFFBF}" type="pres">
      <dgm:prSet presAssocID="{40F959DF-3E88-4596-B510-4AF62A66C5D7}" presName="spaceRect" presStyleCnt="0"/>
      <dgm:spPr/>
    </dgm:pt>
    <dgm:pt modelId="{EA74B2C5-117F-4907-B26D-CCB8FD152216}" type="pres">
      <dgm:prSet presAssocID="{40F959DF-3E88-4596-B510-4AF62A66C5D7}" presName="textRect" presStyleLbl="revTx" presStyleIdx="1" presStyleCnt="5" custScaleX="115523">
        <dgm:presLayoutVars>
          <dgm:chMax val="1"/>
          <dgm:chPref val="1"/>
        </dgm:presLayoutVars>
      </dgm:prSet>
      <dgm:spPr/>
    </dgm:pt>
    <dgm:pt modelId="{09821A19-61A7-4000-9BDC-53886EA4D8A9}" type="pres">
      <dgm:prSet presAssocID="{5C4A9447-4CA5-494A-A67B-772864299E69}" presName="sibTrans" presStyleLbl="sibTrans2D1" presStyleIdx="0" presStyleCnt="0"/>
      <dgm:spPr/>
    </dgm:pt>
    <dgm:pt modelId="{B1C296BE-88BC-43AD-854D-525DDA3DA03A}" type="pres">
      <dgm:prSet presAssocID="{216DDA1B-9BAE-457C-803D-B55CAF691E89}" presName="compNode" presStyleCnt="0"/>
      <dgm:spPr/>
    </dgm:pt>
    <dgm:pt modelId="{42932FDB-F222-400B-B916-25876B062A1F}" type="pres">
      <dgm:prSet presAssocID="{216DDA1B-9BAE-457C-803D-B55CAF691E89}" presName="iconBgRect" presStyleLbl="bgShp" presStyleIdx="2" presStyleCnt="5"/>
      <dgm:spPr/>
    </dgm:pt>
    <dgm:pt modelId="{6EDA08ED-F193-4DF6-B249-950F6833AC36}" type="pres">
      <dgm:prSet presAssocID="{216DDA1B-9BAE-457C-803D-B55CAF691E8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56958856-0059-4F4E-A74B-3955316A50D5}" type="pres">
      <dgm:prSet presAssocID="{216DDA1B-9BAE-457C-803D-B55CAF691E89}" presName="spaceRect" presStyleCnt="0"/>
      <dgm:spPr/>
    </dgm:pt>
    <dgm:pt modelId="{04918098-5918-4F60-8742-5956F9BEA997}" type="pres">
      <dgm:prSet presAssocID="{216DDA1B-9BAE-457C-803D-B55CAF691E89}" presName="textRect" presStyleLbl="revTx" presStyleIdx="2" presStyleCnt="5" custScaleX="118362" custScaleY="185295" custLinFactNeighborY="20382">
        <dgm:presLayoutVars>
          <dgm:chMax val="1"/>
          <dgm:chPref val="1"/>
        </dgm:presLayoutVars>
      </dgm:prSet>
      <dgm:spPr/>
    </dgm:pt>
    <dgm:pt modelId="{44A1A09E-08B0-4E3F-859C-01C4A991A3CE}" type="pres">
      <dgm:prSet presAssocID="{F590D65E-9090-473F-9259-FD474DDDEF64}" presName="sibTrans" presStyleLbl="sibTrans2D1" presStyleIdx="0" presStyleCnt="0"/>
      <dgm:spPr/>
    </dgm:pt>
    <dgm:pt modelId="{1710C466-2EE9-41DF-8894-F74C21580487}" type="pres">
      <dgm:prSet presAssocID="{8E1387B2-526E-4AD1-8F6A-6510458CD70C}" presName="compNode" presStyleCnt="0"/>
      <dgm:spPr/>
    </dgm:pt>
    <dgm:pt modelId="{6F956A9F-2427-441F-9CE3-48680E7594DB}" type="pres">
      <dgm:prSet presAssocID="{8E1387B2-526E-4AD1-8F6A-6510458CD70C}" presName="iconBgRect" presStyleLbl="bgShp" presStyleIdx="3" presStyleCnt="5"/>
      <dgm:spPr/>
    </dgm:pt>
    <dgm:pt modelId="{FEE5AEC9-D0A6-494D-8A5D-16F57750A0AF}" type="pres">
      <dgm:prSet presAssocID="{8E1387B2-526E-4AD1-8F6A-6510458CD70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Venn Diagram"/>
        </a:ext>
      </dgm:extLst>
    </dgm:pt>
    <dgm:pt modelId="{8FB5DA4D-41E4-4AB4-8982-AEB57305D515}" type="pres">
      <dgm:prSet presAssocID="{8E1387B2-526E-4AD1-8F6A-6510458CD70C}" presName="spaceRect" presStyleCnt="0"/>
      <dgm:spPr/>
    </dgm:pt>
    <dgm:pt modelId="{4E122815-9473-4B9B-B671-58F0460B3B92}" type="pres">
      <dgm:prSet presAssocID="{8E1387B2-526E-4AD1-8F6A-6510458CD70C}" presName="textRect" presStyleLbl="revTx" presStyleIdx="3" presStyleCnt="5" custLinFactNeighborX="-972">
        <dgm:presLayoutVars>
          <dgm:chMax val="1"/>
          <dgm:chPref val="1"/>
        </dgm:presLayoutVars>
      </dgm:prSet>
      <dgm:spPr/>
    </dgm:pt>
    <dgm:pt modelId="{A07D4D9A-CB54-4B06-9AB6-679545B3F162}" type="pres">
      <dgm:prSet presAssocID="{E3720EA5-C959-4AC1-A02D-892DA63EA022}" presName="sibTrans" presStyleLbl="sibTrans2D1" presStyleIdx="0" presStyleCnt="0"/>
      <dgm:spPr/>
    </dgm:pt>
    <dgm:pt modelId="{2621800D-6B5D-483B-90E0-E7FE5CF0AB27}" type="pres">
      <dgm:prSet presAssocID="{F9E09518-2B91-435B-85F0-8A4DD4065DB2}" presName="compNode" presStyleCnt="0"/>
      <dgm:spPr/>
    </dgm:pt>
    <dgm:pt modelId="{7046588B-44F7-4836-B01F-4B5EC7A61221}" type="pres">
      <dgm:prSet presAssocID="{F9E09518-2B91-435B-85F0-8A4DD4065DB2}" presName="iconBgRect" presStyleLbl="bgShp" presStyleIdx="4" presStyleCnt="5"/>
      <dgm:spPr/>
    </dgm:pt>
    <dgm:pt modelId="{36A7E311-B56A-4088-9E9B-BE7DBDA36A65}" type="pres">
      <dgm:prSet presAssocID="{F9E09518-2B91-435B-85F0-8A4DD4065DB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ircular Flowchart"/>
        </a:ext>
      </dgm:extLst>
    </dgm:pt>
    <dgm:pt modelId="{F17AAD2A-A6B8-476A-BD1A-D296713E070E}" type="pres">
      <dgm:prSet presAssocID="{F9E09518-2B91-435B-85F0-8A4DD4065DB2}" presName="spaceRect" presStyleCnt="0"/>
      <dgm:spPr/>
    </dgm:pt>
    <dgm:pt modelId="{523CBEB9-67CD-4B0B-9278-360105474C9E}" type="pres">
      <dgm:prSet presAssocID="{F9E09518-2B91-435B-85F0-8A4DD4065DB2}" presName="textRect" presStyleLbl="revTx" presStyleIdx="4" presStyleCnt="5" custScaleX="158539" custScaleY="159701" custLinFactNeighborX="20585" custLinFactNeighborY="-2422">
        <dgm:presLayoutVars>
          <dgm:chMax val="1"/>
          <dgm:chPref val="1"/>
        </dgm:presLayoutVars>
      </dgm:prSet>
      <dgm:spPr/>
    </dgm:pt>
  </dgm:ptLst>
  <dgm:cxnLst>
    <dgm:cxn modelId="{DAAAFB07-7809-49D0-99A2-D2F9F360141E}" srcId="{93A5AED6-18C2-4D91-AA77-0CEEC899289D}" destId="{537B651B-AB01-433B-B9A9-0551BEA79B33}" srcOrd="0" destOrd="0" parTransId="{ED01B84F-8954-4E35-8B53-D835C2E127BA}" sibTransId="{37420295-E8BC-40DB-B3D0-F67CA77E05EE}"/>
    <dgm:cxn modelId="{87441513-F89E-41A6-832C-D5FB923DC1CD}" srcId="{93A5AED6-18C2-4D91-AA77-0CEEC899289D}" destId="{40F959DF-3E88-4596-B510-4AF62A66C5D7}" srcOrd="1" destOrd="0" parTransId="{53785760-A4DF-4045-A725-BC4FE14A3461}" sibTransId="{5C4A9447-4CA5-494A-A67B-772864299E69}"/>
    <dgm:cxn modelId="{2EB4B623-95DE-4BF0-8EB3-94A5379212BD}" type="presOf" srcId="{216DDA1B-9BAE-457C-803D-B55CAF691E89}" destId="{04918098-5918-4F60-8742-5956F9BEA997}" srcOrd="0" destOrd="0" presId="urn:microsoft.com/office/officeart/2018/2/layout/IconCircleList"/>
    <dgm:cxn modelId="{0207053F-24B9-4D41-83EC-126CE7D2E9AB}" type="presOf" srcId="{8E1387B2-526E-4AD1-8F6A-6510458CD70C}" destId="{4E122815-9473-4B9B-B671-58F0460B3B92}" srcOrd="0" destOrd="0" presId="urn:microsoft.com/office/officeart/2018/2/layout/IconCircleList"/>
    <dgm:cxn modelId="{9E675840-E133-4377-B727-F911E5E2FFA4}" type="presOf" srcId="{F590D65E-9090-473F-9259-FD474DDDEF64}" destId="{44A1A09E-08B0-4E3F-859C-01C4A991A3CE}" srcOrd="0" destOrd="0" presId="urn:microsoft.com/office/officeart/2018/2/layout/IconCircleList"/>
    <dgm:cxn modelId="{25C2C362-E077-4BD3-9B56-94D73E878BDB}" type="presOf" srcId="{E3720EA5-C959-4AC1-A02D-892DA63EA022}" destId="{A07D4D9A-CB54-4B06-9AB6-679545B3F162}" srcOrd="0" destOrd="0" presId="urn:microsoft.com/office/officeart/2018/2/layout/IconCircleList"/>
    <dgm:cxn modelId="{0C706A6A-6995-4DC2-A34D-7F1C61AA093E}" type="presOf" srcId="{93A5AED6-18C2-4D91-AA77-0CEEC899289D}" destId="{45A74910-49F8-4C5D-8DFA-B6F5A73CF464}" srcOrd="0" destOrd="0" presId="urn:microsoft.com/office/officeart/2018/2/layout/IconCircleList"/>
    <dgm:cxn modelId="{6DE568A6-28DC-4272-8EB9-3126FAFE22CE}" type="presOf" srcId="{5C4A9447-4CA5-494A-A67B-772864299E69}" destId="{09821A19-61A7-4000-9BDC-53886EA4D8A9}" srcOrd="0" destOrd="0" presId="urn:microsoft.com/office/officeart/2018/2/layout/IconCircleList"/>
    <dgm:cxn modelId="{EE6C9AA7-9F93-4005-8601-F3E99B669206}" srcId="{93A5AED6-18C2-4D91-AA77-0CEEC899289D}" destId="{216DDA1B-9BAE-457C-803D-B55CAF691E89}" srcOrd="2" destOrd="0" parTransId="{D362AD64-535C-4C91-9AD0-E3BB07D882E1}" sibTransId="{F590D65E-9090-473F-9259-FD474DDDEF64}"/>
    <dgm:cxn modelId="{A1496DB9-54F9-46F7-8479-DC032CF96373}" srcId="{93A5AED6-18C2-4D91-AA77-0CEEC899289D}" destId="{8E1387B2-526E-4AD1-8F6A-6510458CD70C}" srcOrd="3" destOrd="0" parTransId="{20DC9246-75A7-4328-BB6A-9075BCB3E1B1}" sibTransId="{E3720EA5-C959-4AC1-A02D-892DA63EA022}"/>
    <dgm:cxn modelId="{8523BFB9-AC46-4B31-8BE2-23C3F01C611A}" type="presOf" srcId="{F9E09518-2B91-435B-85F0-8A4DD4065DB2}" destId="{523CBEB9-67CD-4B0B-9278-360105474C9E}" srcOrd="0" destOrd="0" presId="urn:microsoft.com/office/officeart/2018/2/layout/IconCircleList"/>
    <dgm:cxn modelId="{BD851FCE-308F-41A4-9A5F-AA6A4FC2051E}" type="presOf" srcId="{37420295-E8BC-40DB-B3D0-F67CA77E05EE}" destId="{824B3E5E-CC8F-49BC-B56F-83B301805A90}" srcOrd="0" destOrd="0" presId="urn:microsoft.com/office/officeart/2018/2/layout/IconCircleList"/>
    <dgm:cxn modelId="{7465A6CE-78B4-48DC-BA5F-11C1E5FBFD0D}" srcId="{93A5AED6-18C2-4D91-AA77-0CEEC899289D}" destId="{F9E09518-2B91-435B-85F0-8A4DD4065DB2}" srcOrd="4" destOrd="0" parTransId="{89CE4BD7-1D5B-49AB-B86C-61512FF3CA8A}" sibTransId="{FE6B9E3C-0E94-4C54-98DF-38B1DA69946D}"/>
    <dgm:cxn modelId="{624613D8-824F-4CF0-9ED3-AE7E8A660C83}" type="presOf" srcId="{40F959DF-3E88-4596-B510-4AF62A66C5D7}" destId="{EA74B2C5-117F-4907-B26D-CCB8FD152216}" srcOrd="0" destOrd="0" presId="urn:microsoft.com/office/officeart/2018/2/layout/IconCircleList"/>
    <dgm:cxn modelId="{88C353F7-A239-4F5F-9B12-8B13364129B9}" type="presOf" srcId="{537B651B-AB01-433B-B9A9-0551BEA79B33}" destId="{EFDD07AC-638A-4C61-AE73-1F8AC5B1EC75}" srcOrd="0" destOrd="0" presId="urn:microsoft.com/office/officeart/2018/2/layout/IconCircleList"/>
    <dgm:cxn modelId="{B86B5AEB-4CF4-45F9-9922-5D6E4D1931A5}" type="presParOf" srcId="{45A74910-49F8-4C5D-8DFA-B6F5A73CF464}" destId="{77A620A2-CE41-4B6E-BD01-61DB9481869E}" srcOrd="0" destOrd="0" presId="urn:microsoft.com/office/officeart/2018/2/layout/IconCircleList"/>
    <dgm:cxn modelId="{176B9162-CD0C-455E-9CEC-E8754B2B22D9}" type="presParOf" srcId="{77A620A2-CE41-4B6E-BD01-61DB9481869E}" destId="{71468971-261D-478A-BC73-69A8691DABDE}" srcOrd="0" destOrd="0" presId="urn:microsoft.com/office/officeart/2018/2/layout/IconCircleList"/>
    <dgm:cxn modelId="{7CF23537-059E-47C7-9139-600F9F5ECDCF}" type="presParOf" srcId="{71468971-261D-478A-BC73-69A8691DABDE}" destId="{67C7B694-C5AC-4FF0-89D8-20AAD9DDFA40}" srcOrd="0" destOrd="0" presId="urn:microsoft.com/office/officeart/2018/2/layout/IconCircleList"/>
    <dgm:cxn modelId="{0492C939-261C-4EE7-872D-B5D626B2922E}" type="presParOf" srcId="{71468971-261D-478A-BC73-69A8691DABDE}" destId="{797246D7-DDD7-427C-B71D-B2055EA57DE9}" srcOrd="1" destOrd="0" presId="urn:microsoft.com/office/officeart/2018/2/layout/IconCircleList"/>
    <dgm:cxn modelId="{CB2E0DE5-C5A3-4312-B84D-97775030E9A1}" type="presParOf" srcId="{71468971-261D-478A-BC73-69A8691DABDE}" destId="{F8238FF4-D96D-4E32-92B8-CA247D0A40C5}" srcOrd="2" destOrd="0" presId="urn:microsoft.com/office/officeart/2018/2/layout/IconCircleList"/>
    <dgm:cxn modelId="{B27AAF47-55FF-40F1-B1E7-F2DD09C72D35}" type="presParOf" srcId="{71468971-261D-478A-BC73-69A8691DABDE}" destId="{EFDD07AC-638A-4C61-AE73-1F8AC5B1EC75}" srcOrd="3" destOrd="0" presId="urn:microsoft.com/office/officeart/2018/2/layout/IconCircleList"/>
    <dgm:cxn modelId="{48004D4C-FC01-4FEE-946C-75D66637612F}" type="presParOf" srcId="{77A620A2-CE41-4B6E-BD01-61DB9481869E}" destId="{824B3E5E-CC8F-49BC-B56F-83B301805A90}" srcOrd="1" destOrd="0" presId="urn:microsoft.com/office/officeart/2018/2/layout/IconCircleList"/>
    <dgm:cxn modelId="{B62ED20E-A3AA-4579-AFA7-0C61C8A69900}" type="presParOf" srcId="{77A620A2-CE41-4B6E-BD01-61DB9481869E}" destId="{DA8FC0F5-63CF-4BC1-A897-0ABF2A44F5C8}" srcOrd="2" destOrd="0" presId="urn:microsoft.com/office/officeart/2018/2/layout/IconCircleList"/>
    <dgm:cxn modelId="{1B3171A3-BE40-4EB0-9BF8-8D3804D3089A}" type="presParOf" srcId="{DA8FC0F5-63CF-4BC1-A897-0ABF2A44F5C8}" destId="{E7392950-4F5D-4F4D-9281-DD8DF197942F}" srcOrd="0" destOrd="0" presId="urn:microsoft.com/office/officeart/2018/2/layout/IconCircleList"/>
    <dgm:cxn modelId="{53385D0D-0DFD-405D-8AA5-970907F1754D}" type="presParOf" srcId="{DA8FC0F5-63CF-4BC1-A897-0ABF2A44F5C8}" destId="{2C96319A-1EB2-482D-A7C6-F2C64F26B0B5}" srcOrd="1" destOrd="0" presId="urn:microsoft.com/office/officeart/2018/2/layout/IconCircleList"/>
    <dgm:cxn modelId="{2460CE53-8FD7-41FF-A78C-94C75E93F6D7}" type="presParOf" srcId="{DA8FC0F5-63CF-4BC1-A897-0ABF2A44F5C8}" destId="{9E421B08-249A-4AFF-95C2-882C992FFFBF}" srcOrd="2" destOrd="0" presId="urn:microsoft.com/office/officeart/2018/2/layout/IconCircleList"/>
    <dgm:cxn modelId="{ED817E84-B629-4A62-A78C-DEAB9F89F7C2}" type="presParOf" srcId="{DA8FC0F5-63CF-4BC1-A897-0ABF2A44F5C8}" destId="{EA74B2C5-117F-4907-B26D-CCB8FD152216}" srcOrd="3" destOrd="0" presId="urn:microsoft.com/office/officeart/2018/2/layout/IconCircleList"/>
    <dgm:cxn modelId="{5FA87B7D-B3DB-4986-B5CC-A2C0CBB6359F}" type="presParOf" srcId="{77A620A2-CE41-4B6E-BD01-61DB9481869E}" destId="{09821A19-61A7-4000-9BDC-53886EA4D8A9}" srcOrd="3" destOrd="0" presId="urn:microsoft.com/office/officeart/2018/2/layout/IconCircleList"/>
    <dgm:cxn modelId="{69F7D2C4-9754-4F19-A0CC-E54C25B7188B}" type="presParOf" srcId="{77A620A2-CE41-4B6E-BD01-61DB9481869E}" destId="{B1C296BE-88BC-43AD-854D-525DDA3DA03A}" srcOrd="4" destOrd="0" presId="urn:microsoft.com/office/officeart/2018/2/layout/IconCircleList"/>
    <dgm:cxn modelId="{86E744B3-A7AA-48C6-AE5A-25E96272AAF7}" type="presParOf" srcId="{B1C296BE-88BC-43AD-854D-525DDA3DA03A}" destId="{42932FDB-F222-400B-B916-25876B062A1F}" srcOrd="0" destOrd="0" presId="urn:microsoft.com/office/officeart/2018/2/layout/IconCircleList"/>
    <dgm:cxn modelId="{EE25CB01-4020-4DB0-A42B-A3194EFC17F7}" type="presParOf" srcId="{B1C296BE-88BC-43AD-854D-525DDA3DA03A}" destId="{6EDA08ED-F193-4DF6-B249-950F6833AC36}" srcOrd="1" destOrd="0" presId="urn:microsoft.com/office/officeart/2018/2/layout/IconCircleList"/>
    <dgm:cxn modelId="{466A45EA-274E-4E98-89D6-CA51DED1A16E}" type="presParOf" srcId="{B1C296BE-88BC-43AD-854D-525DDA3DA03A}" destId="{56958856-0059-4F4E-A74B-3955316A50D5}" srcOrd="2" destOrd="0" presId="urn:microsoft.com/office/officeart/2018/2/layout/IconCircleList"/>
    <dgm:cxn modelId="{714E32F9-C655-46D3-9383-AA2CBA6B674C}" type="presParOf" srcId="{B1C296BE-88BC-43AD-854D-525DDA3DA03A}" destId="{04918098-5918-4F60-8742-5956F9BEA997}" srcOrd="3" destOrd="0" presId="urn:microsoft.com/office/officeart/2018/2/layout/IconCircleList"/>
    <dgm:cxn modelId="{FB12A876-09B3-4F15-8A4A-F4614A49B5AE}" type="presParOf" srcId="{77A620A2-CE41-4B6E-BD01-61DB9481869E}" destId="{44A1A09E-08B0-4E3F-859C-01C4A991A3CE}" srcOrd="5" destOrd="0" presId="urn:microsoft.com/office/officeart/2018/2/layout/IconCircleList"/>
    <dgm:cxn modelId="{6474E495-B43C-4819-BC2D-ABE7FCD5A4D2}" type="presParOf" srcId="{77A620A2-CE41-4B6E-BD01-61DB9481869E}" destId="{1710C466-2EE9-41DF-8894-F74C21580487}" srcOrd="6" destOrd="0" presId="urn:microsoft.com/office/officeart/2018/2/layout/IconCircleList"/>
    <dgm:cxn modelId="{94E77D32-0CAE-4BBC-98EE-6AAF30152F6D}" type="presParOf" srcId="{1710C466-2EE9-41DF-8894-F74C21580487}" destId="{6F956A9F-2427-441F-9CE3-48680E7594DB}" srcOrd="0" destOrd="0" presId="urn:microsoft.com/office/officeart/2018/2/layout/IconCircleList"/>
    <dgm:cxn modelId="{D2E31AC8-AD1A-4E24-AECB-CDCC4738AE2D}" type="presParOf" srcId="{1710C466-2EE9-41DF-8894-F74C21580487}" destId="{FEE5AEC9-D0A6-494D-8A5D-16F57750A0AF}" srcOrd="1" destOrd="0" presId="urn:microsoft.com/office/officeart/2018/2/layout/IconCircleList"/>
    <dgm:cxn modelId="{8E70EECE-CB2C-42DF-8CD4-1E1729839A3A}" type="presParOf" srcId="{1710C466-2EE9-41DF-8894-F74C21580487}" destId="{8FB5DA4D-41E4-4AB4-8982-AEB57305D515}" srcOrd="2" destOrd="0" presId="urn:microsoft.com/office/officeart/2018/2/layout/IconCircleList"/>
    <dgm:cxn modelId="{099790B3-7C08-4C4B-9B11-4FC12827E6F3}" type="presParOf" srcId="{1710C466-2EE9-41DF-8894-F74C21580487}" destId="{4E122815-9473-4B9B-B671-58F0460B3B92}" srcOrd="3" destOrd="0" presId="urn:microsoft.com/office/officeart/2018/2/layout/IconCircleList"/>
    <dgm:cxn modelId="{310BA1FE-8B07-4B55-9AC0-639701DEC9B0}" type="presParOf" srcId="{77A620A2-CE41-4B6E-BD01-61DB9481869E}" destId="{A07D4D9A-CB54-4B06-9AB6-679545B3F162}" srcOrd="7" destOrd="0" presId="urn:microsoft.com/office/officeart/2018/2/layout/IconCircleList"/>
    <dgm:cxn modelId="{9F930988-BF9A-4D28-92F4-EEF7F79FF467}" type="presParOf" srcId="{77A620A2-CE41-4B6E-BD01-61DB9481869E}" destId="{2621800D-6B5D-483B-90E0-E7FE5CF0AB27}" srcOrd="8" destOrd="0" presId="urn:microsoft.com/office/officeart/2018/2/layout/IconCircleList"/>
    <dgm:cxn modelId="{5C87D108-B0DD-472C-8497-A53CE3399A86}" type="presParOf" srcId="{2621800D-6B5D-483B-90E0-E7FE5CF0AB27}" destId="{7046588B-44F7-4836-B01F-4B5EC7A61221}" srcOrd="0" destOrd="0" presId="urn:microsoft.com/office/officeart/2018/2/layout/IconCircleList"/>
    <dgm:cxn modelId="{5038133B-0177-4184-BF7A-1FB9D4CAA206}" type="presParOf" srcId="{2621800D-6B5D-483B-90E0-E7FE5CF0AB27}" destId="{36A7E311-B56A-4088-9E9B-BE7DBDA36A65}" srcOrd="1" destOrd="0" presId="urn:microsoft.com/office/officeart/2018/2/layout/IconCircleList"/>
    <dgm:cxn modelId="{92F4E3F3-DE47-4F9E-B6A1-49B5CAC887B2}" type="presParOf" srcId="{2621800D-6B5D-483B-90E0-E7FE5CF0AB27}" destId="{F17AAD2A-A6B8-476A-BD1A-D296713E070E}" srcOrd="2" destOrd="0" presId="urn:microsoft.com/office/officeart/2018/2/layout/IconCircleList"/>
    <dgm:cxn modelId="{6D949043-94FA-44A8-AE37-F0DB4B4E587F}" type="presParOf" srcId="{2621800D-6B5D-483B-90E0-E7FE5CF0AB27}" destId="{523CBEB9-67CD-4B0B-9278-360105474C9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7B694-C5AC-4FF0-89D8-20AAD9DDFA40}">
      <dsp:nvSpPr>
        <dsp:cNvPr id="0" name=""/>
        <dsp:cNvSpPr/>
      </dsp:nvSpPr>
      <dsp:spPr>
        <a:xfrm>
          <a:off x="162072" y="871838"/>
          <a:ext cx="939153" cy="93915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7246D7-DDD7-427C-B71D-B2055EA57DE9}">
      <dsp:nvSpPr>
        <dsp:cNvPr id="0" name=""/>
        <dsp:cNvSpPr/>
      </dsp:nvSpPr>
      <dsp:spPr>
        <a:xfrm>
          <a:off x="359294" y="1069060"/>
          <a:ext cx="544709" cy="5447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DD07AC-638A-4C61-AE73-1F8AC5B1EC75}">
      <dsp:nvSpPr>
        <dsp:cNvPr id="0" name=""/>
        <dsp:cNvSpPr/>
      </dsp:nvSpPr>
      <dsp:spPr>
        <a:xfrm>
          <a:off x="1122520" y="871838"/>
          <a:ext cx="2573626" cy="939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dirty="0"/>
            <a:t>Did you make </a:t>
          </a:r>
          <a:r>
            <a:rPr lang="en-US" sz="2400" b="1" kern="1200" dirty="0">
              <a:solidFill>
                <a:srgbClr val="FF0000"/>
              </a:solidFill>
            </a:rPr>
            <a:t>a key or legend? </a:t>
          </a:r>
          <a:endParaRPr lang="en-US" sz="2000" kern="1200" dirty="0">
            <a:solidFill>
              <a:srgbClr val="FF0000"/>
            </a:solidFill>
          </a:endParaRPr>
        </a:p>
      </dsp:txBody>
      <dsp:txXfrm>
        <a:off x="1122520" y="871838"/>
        <a:ext cx="2573626" cy="939153"/>
      </dsp:txXfrm>
    </dsp:sp>
    <dsp:sp modelId="{E7392950-4F5D-4F4D-9281-DD8DF197942F}">
      <dsp:nvSpPr>
        <dsp:cNvPr id="0" name=""/>
        <dsp:cNvSpPr/>
      </dsp:nvSpPr>
      <dsp:spPr>
        <a:xfrm>
          <a:off x="4081870" y="871838"/>
          <a:ext cx="939153" cy="93915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96319A-1EB2-482D-A7C6-F2C64F26B0B5}">
      <dsp:nvSpPr>
        <dsp:cNvPr id="0" name=""/>
        <dsp:cNvSpPr/>
      </dsp:nvSpPr>
      <dsp:spPr>
        <a:xfrm>
          <a:off x="4279093" y="1069060"/>
          <a:ext cx="544709" cy="5447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74B2C5-117F-4907-B26D-CCB8FD152216}">
      <dsp:nvSpPr>
        <dsp:cNvPr id="0" name=""/>
        <dsp:cNvSpPr/>
      </dsp:nvSpPr>
      <dsp:spPr>
        <a:xfrm>
          <a:off x="5050454" y="871838"/>
          <a:ext cx="2557355" cy="939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dirty="0"/>
            <a:t>Did you include arrows to represent </a:t>
          </a:r>
          <a:r>
            <a:rPr lang="en-US" sz="2400" b="1" kern="1200" dirty="0">
              <a:solidFill>
                <a:srgbClr val="C00000"/>
              </a:solidFill>
            </a:rPr>
            <a:t>inputs/outputs </a:t>
          </a:r>
          <a:r>
            <a:rPr lang="en-US" sz="2400" b="1" kern="1200" dirty="0"/>
            <a:t>for matter AND energy?</a:t>
          </a:r>
          <a:endParaRPr lang="en-US" sz="2400" kern="1200" dirty="0"/>
        </a:p>
      </dsp:txBody>
      <dsp:txXfrm>
        <a:off x="5050454" y="871838"/>
        <a:ext cx="2557355" cy="939153"/>
      </dsp:txXfrm>
    </dsp:sp>
    <dsp:sp modelId="{42932FDB-F222-400B-B916-25876B062A1F}">
      <dsp:nvSpPr>
        <dsp:cNvPr id="0" name=""/>
        <dsp:cNvSpPr/>
      </dsp:nvSpPr>
      <dsp:spPr>
        <a:xfrm>
          <a:off x="7993533" y="871838"/>
          <a:ext cx="939153" cy="93915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DA08ED-F193-4DF6-B249-950F6833AC36}">
      <dsp:nvSpPr>
        <dsp:cNvPr id="0" name=""/>
        <dsp:cNvSpPr/>
      </dsp:nvSpPr>
      <dsp:spPr>
        <a:xfrm>
          <a:off x="8190756" y="1069060"/>
          <a:ext cx="544709" cy="5447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918098-5918-4F60-8742-5956F9BEA997}">
      <dsp:nvSpPr>
        <dsp:cNvPr id="0" name=""/>
        <dsp:cNvSpPr/>
      </dsp:nvSpPr>
      <dsp:spPr>
        <a:xfrm>
          <a:off x="8930693" y="662731"/>
          <a:ext cx="2620203" cy="1740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33363" lvl="0" indent="-233363" algn="l" defTabSz="1066800">
            <a:lnSpc>
              <a:spcPct val="100000"/>
            </a:lnSpc>
            <a:spcBef>
              <a:spcPct val="0"/>
            </a:spcBef>
            <a:spcAft>
              <a:spcPct val="35000"/>
            </a:spcAft>
            <a:buNone/>
          </a:pPr>
          <a:r>
            <a:rPr lang="en-US" sz="2400" b="1" kern="1200" dirty="0"/>
            <a:t> Did your model represent the rules of </a:t>
          </a:r>
          <a:r>
            <a:rPr lang="en-US" sz="2400" b="1" kern="1200" dirty="0">
              <a:solidFill>
                <a:srgbClr val="C00000"/>
              </a:solidFill>
            </a:rPr>
            <a:t>density?</a:t>
          </a:r>
          <a:endParaRPr lang="en-US" sz="2400" kern="1200" dirty="0">
            <a:solidFill>
              <a:srgbClr val="C00000"/>
            </a:solidFill>
          </a:endParaRPr>
        </a:p>
      </dsp:txBody>
      <dsp:txXfrm>
        <a:off x="8930693" y="662731"/>
        <a:ext cx="2620203" cy="1740205"/>
      </dsp:txXfrm>
    </dsp:sp>
    <dsp:sp modelId="{6F956A9F-2427-441F-9CE3-48680E7594DB}">
      <dsp:nvSpPr>
        <dsp:cNvPr id="0" name=""/>
        <dsp:cNvSpPr/>
      </dsp:nvSpPr>
      <dsp:spPr>
        <a:xfrm>
          <a:off x="162072" y="3348551"/>
          <a:ext cx="939153" cy="93915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E5AEC9-D0A6-494D-8A5D-16F57750A0AF}">
      <dsp:nvSpPr>
        <dsp:cNvPr id="0" name=""/>
        <dsp:cNvSpPr/>
      </dsp:nvSpPr>
      <dsp:spPr>
        <a:xfrm>
          <a:off x="359294" y="3545773"/>
          <a:ext cx="544709" cy="5447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122815-9473-4B9B-B671-58F0460B3B92}">
      <dsp:nvSpPr>
        <dsp:cNvPr id="0" name=""/>
        <dsp:cNvSpPr/>
      </dsp:nvSpPr>
      <dsp:spPr>
        <a:xfrm>
          <a:off x="1280956" y="3348551"/>
          <a:ext cx="2213719" cy="939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Show on your model what is </a:t>
          </a:r>
          <a:r>
            <a:rPr lang="en-US" sz="2400" b="1" u="sng" kern="1200" dirty="0">
              <a:solidFill>
                <a:srgbClr val="C00000"/>
              </a:solidFill>
            </a:rPr>
            <a:t>more dense</a:t>
          </a:r>
          <a:r>
            <a:rPr lang="en-US" sz="2400" kern="1200" dirty="0"/>
            <a:t> and </a:t>
          </a:r>
          <a:r>
            <a:rPr lang="en-US" sz="2400" b="1" u="sng" kern="1200" dirty="0">
              <a:solidFill>
                <a:srgbClr val="C00000"/>
              </a:solidFill>
            </a:rPr>
            <a:t>less dense</a:t>
          </a:r>
          <a:r>
            <a:rPr lang="en-US" sz="2400" b="1" kern="1200" dirty="0"/>
            <a:t>.</a:t>
          </a:r>
          <a:endParaRPr lang="en-US" sz="2400" kern="1200" dirty="0"/>
        </a:p>
      </dsp:txBody>
      <dsp:txXfrm>
        <a:off x="1280956" y="3348551"/>
        <a:ext cx="2213719" cy="939153"/>
      </dsp:txXfrm>
    </dsp:sp>
    <dsp:sp modelId="{7046588B-44F7-4836-B01F-4B5EC7A61221}">
      <dsp:nvSpPr>
        <dsp:cNvPr id="0" name=""/>
        <dsp:cNvSpPr/>
      </dsp:nvSpPr>
      <dsp:spPr>
        <a:xfrm>
          <a:off x="3901917" y="3348551"/>
          <a:ext cx="939153" cy="93915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A7E311-B56A-4088-9E9B-BE7DBDA36A65}">
      <dsp:nvSpPr>
        <dsp:cNvPr id="0" name=""/>
        <dsp:cNvSpPr/>
      </dsp:nvSpPr>
      <dsp:spPr>
        <a:xfrm>
          <a:off x="4099139" y="3545773"/>
          <a:ext cx="544709" cy="5447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3CBEB9-67CD-4B0B-9278-360105474C9E}">
      <dsp:nvSpPr>
        <dsp:cNvPr id="0" name=""/>
        <dsp:cNvSpPr/>
      </dsp:nvSpPr>
      <dsp:spPr>
        <a:xfrm>
          <a:off x="4850068" y="3045462"/>
          <a:ext cx="3509609" cy="1499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dirty="0"/>
            <a:t>Is it a </a:t>
          </a:r>
          <a:r>
            <a:rPr lang="en-US" sz="2400" b="1" kern="1200" dirty="0">
              <a:solidFill>
                <a:srgbClr val="C00000"/>
              </a:solidFill>
            </a:rPr>
            <a:t>model</a:t>
          </a:r>
          <a:r>
            <a:rPr lang="en-US" sz="2400" b="1" kern="1200" dirty="0"/>
            <a:t> or a </a:t>
          </a:r>
          <a:r>
            <a:rPr lang="en-US" sz="2400" b="1" kern="1200" dirty="0">
              <a:solidFill>
                <a:srgbClr val="C00000"/>
              </a:solidFill>
            </a:rPr>
            <a:t>diagram</a:t>
          </a:r>
          <a:r>
            <a:rPr lang="en-US" sz="2400" b="1" kern="1200" dirty="0"/>
            <a:t>?         Use the “Models Checklist </a:t>
          </a:r>
          <a:r>
            <a:rPr lang="en-US" sz="2400" b="1" kern="1200"/>
            <a:t>on slide 5 to </a:t>
          </a:r>
          <a:r>
            <a:rPr lang="en-US" sz="2400" b="1" kern="1200" dirty="0"/>
            <a:t>check!!!!!!</a:t>
          </a:r>
          <a:endParaRPr lang="en-US" sz="2400" kern="1200" dirty="0"/>
        </a:p>
      </dsp:txBody>
      <dsp:txXfrm>
        <a:off x="4850068" y="3045462"/>
        <a:ext cx="3509609" cy="149983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09694-0E77-4ECF-B2C2-3E392F7508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FCC1D0-F866-41C8-9E6D-2F45802CDC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C5C5FE-E61B-4034-8A9B-67FA35A7D352}"/>
              </a:ext>
            </a:extLst>
          </p:cNvPr>
          <p:cNvSpPr>
            <a:spLocks noGrp="1"/>
          </p:cNvSpPr>
          <p:nvPr>
            <p:ph type="dt" sz="half" idx="10"/>
          </p:nvPr>
        </p:nvSpPr>
        <p:spPr/>
        <p:txBody>
          <a:bodyPr/>
          <a:lstStyle/>
          <a:p>
            <a:fld id="{5D405C37-693C-4153-BF56-C2251121170A}" type="datetimeFigureOut">
              <a:rPr lang="en-US" smtClean="0"/>
              <a:t>10/23/2020</a:t>
            </a:fld>
            <a:endParaRPr lang="en-US"/>
          </a:p>
        </p:txBody>
      </p:sp>
      <p:sp>
        <p:nvSpPr>
          <p:cNvPr id="5" name="Footer Placeholder 4">
            <a:extLst>
              <a:ext uri="{FF2B5EF4-FFF2-40B4-BE49-F238E27FC236}">
                <a16:creationId xmlns:a16="http://schemas.microsoft.com/office/drawing/2014/main" id="{8508914A-D028-4425-9440-48388A0D54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51268-64E3-4AD7-86BD-39D2E4C37CF4}"/>
              </a:ext>
            </a:extLst>
          </p:cNvPr>
          <p:cNvSpPr>
            <a:spLocks noGrp="1"/>
          </p:cNvSpPr>
          <p:nvPr>
            <p:ph type="sldNum" sz="quarter" idx="12"/>
          </p:nvPr>
        </p:nvSpPr>
        <p:spPr/>
        <p:txBody>
          <a:bodyPr/>
          <a:lstStyle/>
          <a:p>
            <a:fld id="{3557E3D3-F796-4A9F-911D-0A03616E1B94}" type="slidenum">
              <a:rPr lang="en-US" smtClean="0"/>
              <a:t>‹#›</a:t>
            </a:fld>
            <a:endParaRPr lang="en-US"/>
          </a:p>
        </p:txBody>
      </p:sp>
    </p:spTree>
    <p:extLst>
      <p:ext uri="{BB962C8B-B14F-4D97-AF65-F5344CB8AC3E}">
        <p14:creationId xmlns:p14="http://schemas.microsoft.com/office/powerpoint/2010/main" val="367089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E1202-DB3B-496A-8D18-1CB27E2B6C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BD3133-8F71-494F-9DB7-8338290D4D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2E830C-CDB9-44AA-A262-FFB226E506E7}"/>
              </a:ext>
            </a:extLst>
          </p:cNvPr>
          <p:cNvSpPr>
            <a:spLocks noGrp="1"/>
          </p:cNvSpPr>
          <p:nvPr>
            <p:ph type="dt" sz="half" idx="10"/>
          </p:nvPr>
        </p:nvSpPr>
        <p:spPr/>
        <p:txBody>
          <a:bodyPr/>
          <a:lstStyle/>
          <a:p>
            <a:fld id="{5D405C37-693C-4153-BF56-C2251121170A}" type="datetimeFigureOut">
              <a:rPr lang="en-US" smtClean="0"/>
              <a:t>10/23/2020</a:t>
            </a:fld>
            <a:endParaRPr lang="en-US"/>
          </a:p>
        </p:txBody>
      </p:sp>
      <p:sp>
        <p:nvSpPr>
          <p:cNvPr id="5" name="Footer Placeholder 4">
            <a:extLst>
              <a:ext uri="{FF2B5EF4-FFF2-40B4-BE49-F238E27FC236}">
                <a16:creationId xmlns:a16="http://schemas.microsoft.com/office/drawing/2014/main" id="{A36265C8-A796-47CA-91CA-4D753C4F2A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4E0DC8-F491-4B85-A1A1-FF0BCB634F77}"/>
              </a:ext>
            </a:extLst>
          </p:cNvPr>
          <p:cNvSpPr>
            <a:spLocks noGrp="1"/>
          </p:cNvSpPr>
          <p:nvPr>
            <p:ph type="sldNum" sz="quarter" idx="12"/>
          </p:nvPr>
        </p:nvSpPr>
        <p:spPr/>
        <p:txBody>
          <a:bodyPr/>
          <a:lstStyle/>
          <a:p>
            <a:fld id="{3557E3D3-F796-4A9F-911D-0A03616E1B94}" type="slidenum">
              <a:rPr lang="en-US" smtClean="0"/>
              <a:t>‹#›</a:t>
            </a:fld>
            <a:endParaRPr lang="en-US"/>
          </a:p>
        </p:txBody>
      </p:sp>
    </p:spTree>
    <p:extLst>
      <p:ext uri="{BB962C8B-B14F-4D97-AF65-F5344CB8AC3E}">
        <p14:creationId xmlns:p14="http://schemas.microsoft.com/office/powerpoint/2010/main" val="1772868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EC4BE5-DEA9-41DB-BE73-D9AB6134EA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3D9D41-4A59-4FC7-96D0-2DC31C1E88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6ADBD3-08BE-4E54-88FE-002B25DDA9C9}"/>
              </a:ext>
            </a:extLst>
          </p:cNvPr>
          <p:cNvSpPr>
            <a:spLocks noGrp="1"/>
          </p:cNvSpPr>
          <p:nvPr>
            <p:ph type="dt" sz="half" idx="10"/>
          </p:nvPr>
        </p:nvSpPr>
        <p:spPr/>
        <p:txBody>
          <a:bodyPr/>
          <a:lstStyle/>
          <a:p>
            <a:fld id="{5D405C37-693C-4153-BF56-C2251121170A}" type="datetimeFigureOut">
              <a:rPr lang="en-US" smtClean="0"/>
              <a:t>10/23/2020</a:t>
            </a:fld>
            <a:endParaRPr lang="en-US"/>
          </a:p>
        </p:txBody>
      </p:sp>
      <p:sp>
        <p:nvSpPr>
          <p:cNvPr id="5" name="Footer Placeholder 4">
            <a:extLst>
              <a:ext uri="{FF2B5EF4-FFF2-40B4-BE49-F238E27FC236}">
                <a16:creationId xmlns:a16="http://schemas.microsoft.com/office/drawing/2014/main" id="{FFDD5EE6-7CE3-4197-B669-195FCCFCF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614827-AC65-44FE-8106-19B9625C08B7}"/>
              </a:ext>
            </a:extLst>
          </p:cNvPr>
          <p:cNvSpPr>
            <a:spLocks noGrp="1"/>
          </p:cNvSpPr>
          <p:nvPr>
            <p:ph type="sldNum" sz="quarter" idx="12"/>
          </p:nvPr>
        </p:nvSpPr>
        <p:spPr/>
        <p:txBody>
          <a:bodyPr/>
          <a:lstStyle/>
          <a:p>
            <a:fld id="{3557E3D3-F796-4A9F-911D-0A03616E1B94}" type="slidenum">
              <a:rPr lang="en-US" smtClean="0"/>
              <a:t>‹#›</a:t>
            </a:fld>
            <a:endParaRPr lang="en-US"/>
          </a:p>
        </p:txBody>
      </p:sp>
    </p:spTree>
    <p:extLst>
      <p:ext uri="{BB962C8B-B14F-4D97-AF65-F5344CB8AC3E}">
        <p14:creationId xmlns:p14="http://schemas.microsoft.com/office/powerpoint/2010/main" val="340453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8C38F-A8BA-40D6-8DF4-913F474718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6BAFAE-A051-463E-8773-1DF31FA8D9D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F9F52-68F2-47C6-BAF2-A680442499BD}"/>
              </a:ext>
            </a:extLst>
          </p:cNvPr>
          <p:cNvSpPr>
            <a:spLocks noGrp="1"/>
          </p:cNvSpPr>
          <p:nvPr>
            <p:ph type="dt" sz="half" idx="10"/>
          </p:nvPr>
        </p:nvSpPr>
        <p:spPr/>
        <p:txBody>
          <a:bodyPr/>
          <a:lstStyle/>
          <a:p>
            <a:fld id="{5D405C37-693C-4153-BF56-C2251121170A}" type="datetimeFigureOut">
              <a:rPr lang="en-US" smtClean="0"/>
              <a:t>10/23/2020</a:t>
            </a:fld>
            <a:endParaRPr lang="en-US"/>
          </a:p>
        </p:txBody>
      </p:sp>
      <p:sp>
        <p:nvSpPr>
          <p:cNvPr id="5" name="Footer Placeholder 4">
            <a:extLst>
              <a:ext uri="{FF2B5EF4-FFF2-40B4-BE49-F238E27FC236}">
                <a16:creationId xmlns:a16="http://schemas.microsoft.com/office/drawing/2014/main" id="{327701A9-1DE3-419C-9AF1-7A339B528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C81BAC-957A-4C8F-8B79-374FB643CB34}"/>
              </a:ext>
            </a:extLst>
          </p:cNvPr>
          <p:cNvSpPr>
            <a:spLocks noGrp="1"/>
          </p:cNvSpPr>
          <p:nvPr>
            <p:ph type="sldNum" sz="quarter" idx="12"/>
          </p:nvPr>
        </p:nvSpPr>
        <p:spPr/>
        <p:txBody>
          <a:bodyPr/>
          <a:lstStyle/>
          <a:p>
            <a:fld id="{3557E3D3-F796-4A9F-911D-0A03616E1B94}" type="slidenum">
              <a:rPr lang="en-US" smtClean="0"/>
              <a:t>‹#›</a:t>
            </a:fld>
            <a:endParaRPr lang="en-US"/>
          </a:p>
        </p:txBody>
      </p:sp>
    </p:spTree>
    <p:extLst>
      <p:ext uri="{BB962C8B-B14F-4D97-AF65-F5344CB8AC3E}">
        <p14:creationId xmlns:p14="http://schemas.microsoft.com/office/powerpoint/2010/main" val="3051550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4B02C-A901-4D91-A72A-58A98B2653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B85674-5C54-441C-AD19-9F9FC30C08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CD6E23D-9465-49B1-B199-4799E05EE1B5}"/>
              </a:ext>
            </a:extLst>
          </p:cNvPr>
          <p:cNvSpPr>
            <a:spLocks noGrp="1"/>
          </p:cNvSpPr>
          <p:nvPr>
            <p:ph type="dt" sz="half" idx="10"/>
          </p:nvPr>
        </p:nvSpPr>
        <p:spPr/>
        <p:txBody>
          <a:bodyPr/>
          <a:lstStyle/>
          <a:p>
            <a:fld id="{5D405C37-693C-4153-BF56-C2251121170A}" type="datetimeFigureOut">
              <a:rPr lang="en-US" smtClean="0"/>
              <a:t>10/23/2020</a:t>
            </a:fld>
            <a:endParaRPr lang="en-US"/>
          </a:p>
        </p:txBody>
      </p:sp>
      <p:sp>
        <p:nvSpPr>
          <p:cNvPr id="5" name="Footer Placeholder 4">
            <a:extLst>
              <a:ext uri="{FF2B5EF4-FFF2-40B4-BE49-F238E27FC236}">
                <a16:creationId xmlns:a16="http://schemas.microsoft.com/office/drawing/2014/main" id="{D55579B1-8827-4CF7-936A-D178A7C97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CA26BA-E2CB-4994-8C77-F79394B65616}"/>
              </a:ext>
            </a:extLst>
          </p:cNvPr>
          <p:cNvSpPr>
            <a:spLocks noGrp="1"/>
          </p:cNvSpPr>
          <p:nvPr>
            <p:ph type="sldNum" sz="quarter" idx="12"/>
          </p:nvPr>
        </p:nvSpPr>
        <p:spPr/>
        <p:txBody>
          <a:bodyPr/>
          <a:lstStyle/>
          <a:p>
            <a:fld id="{3557E3D3-F796-4A9F-911D-0A03616E1B94}" type="slidenum">
              <a:rPr lang="en-US" smtClean="0"/>
              <a:t>‹#›</a:t>
            </a:fld>
            <a:endParaRPr lang="en-US"/>
          </a:p>
        </p:txBody>
      </p:sp>
    </p:spTree>
    <p:extLst>
      <p:ext uri="{BB962C8B-B14F-4D97-AF65-F5344CB8AC3E}">
        <p14:creationId xmlns:p14="http://schemas.microsoft.com/office/powerpoint/2010/main" val="3972569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76296-1638-40AC-81B2-5E11826CED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5305DA-68E1-44A9-BB41-42CD30DAB14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C896B7-27DC-4112-82C6-999C4945B8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571DF5-109D-4087-8E66-F7533B29EAFE}"/>
              </a:ext>
            </a:extLst>
          </p:cNvPr>
          <p:cNvSpPr>
            <a:spLocks noGrp="1"/>
          </p:cNvSpPr>
          <p:nvPr>
            <p:ph type="dt" sz="half" idx="10"/>
          </p:nvPr>
        </p:nvSpPr>
        <p:spPr/>
        <p:txBody>
          <a:bodyPr/>
          <a:lstStyle/>
          <a:p>
            <a:fld id="{5D405C37-693C-4153-BF56-C2251121170A}" type="datetimeFigureOut">
              <a:rPr lang="en-US" smtClean="0"/>
              <a:t>10/23/2020</a:t>
            </a:fld>
            <a:endParaRPr lang="en-US"/>
          </a:p>
        </p:txBody>
      </p:sp>
      <p:sp>
        <p:nvSpPr>
          <p:cNvPr id="6" name="Footer Placeholder 5">
            <a:extLst>
              <a:ext uri="{FF2B5EF4-FFF2-40B4-BE49-F238E27FC236}">
                <a16:creationId xmlns:a16="http://schemas.microsoft.com/office/drawing/2014/main" id="{A617BC56-0B90-406C-88EC-49F4C32258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E2F03B-82DA-4C86-BA7C-D41288CD73C2}"/>
              </a:ext>
            </a:extLst>
          </p:cNvPr>
          <p:cNvSpPr>
            <a:spLocks noGrp="1"/>
          </p:cNvSpPr>
          <p:nvPr>
            <p:ph type="sldNum" sz="quarter" idx="12"/>
          </p:nvPr>
        </p:nvSpPr>
        <p:spPr/>
        <p:txBody>
          <a:bodyPr/>
          <a:lstStyle/>
          <a:p>
            <a:fld id="{3557E3D3-F796-4A9F-911D-0A03616E1B94}" type="slidenum">
              <a:rPr lang="en-US" smtClean="0"/>
              <a:t>‹#›</a:t>
            </a:fld>
            <a:endParaRPr lang="en-US"/>
          </a:p>
        </p:txBody>
      </p:sp>
    </p:spTree>
    <p:extLst>
      <p:ext uri="{BB962C8B-B14F-4D97-AF65-F5344CB8AC3E}">
        <p14:creationId xmlns:p14="http://schemas.microsoft.com/office/powerpoint/2010/main" val="1882541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F4A5D-A94A-45F0-80E5-067E018DED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78757D-4B13-448F-885A-A967BC0605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73E3D82-9EB1-48F2-B253-45D312E5943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EEF012-5B57-4CEB-BB77-A1AED48F18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33A068-EB46-4E97-A54A-9EECF863E96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2F6EF1-D857-4EDB-9A2F-F07E6250EA51}"/>
              </a:ext>
            </a:extLst>
          </p:cNvPr>
          <p:cNvSpPr>
            <a:spLocks noGrp="1"/>
          </p:cNvSpPr>
          <p:nvPr>
            <p:ph type="dt" sz="half" idx="10"/>
          </p:nvPr>
        </p:nvSpPr>
        <p:spPr/>
        <p:txBody>
          <a:bodyPr/>
          <a:lstStyle/>
          <a:p>
            <a:fld id="{5D405C37-693C-4153-BF56-C2251121170A}" type="datetimeFigureOut">
              <a:rPr lang="en-US" smtClean="0"/>
              <a:t>10/23/2020</a:t>
            </a:fld>
            <a:endParaRPr lang="en-US"/>
          </a:p>
        </p:txBody>
      </p:sp>
      <p:sp>
        <p:nvSpPr>
          <p:cNvPr id="8" name="Footer Placeholder 7">
            <a:extLst>
              <a:ext uri="{FF2B5EF4-FFF2-40B4-BE49-F238E27FC236}">
                <a16:creationId xmlns:a16="http://schemas.microsoft.com/office/drawing/2014/main" id="{A00206EE-FD9B-4307-AAA1-0B4B5D0BFF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BE7708-D1EC-4B3A-AE2C-34FF6AF61506}"/>
              </a:ext>
            </a:extLst>
          </p:cNvPr>
          <p:cNvSpPr>
            <a:spLocks noGrp="1"/>
          </p:cNvSpPr>
          <p:nvPr>
            <p:ph type="sldNum" sz="quarter" idx="12"/>
          </p:nvPr>
        </p:nvSpPr>
        <p:spPr/>
        <p:txBody>
          <a:bodyPr/>
          <a:lstStyle/>
          <a:p>
            <a:fld id="{3557E3D3-F796-4A9F-911D-0A03616E1B94}" type="slidenum">
              <a:rPr lang="en-US" smtClean="0"/>
              <a:t>‹#›</a:t>
            </a:fld>
            <a:endParaRPr lang="en-US"/>
          </a:p>
        </p:txBody>
      </p:sp>
    </p:spTree>
    <p:extLst>
      <p:ext uri="{BB962C8B-B14F-4D97-AF65-F5344CB8AC3E}">
        <p14:creationId xmlns:p14="http://schemas.microsoft.com/office/powerpoint/2010/main" val="588018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2BD8F-6AB7-42E7-B251-E65345BE59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E1893D-E5DC-45D6-A4D3-B5AAB93FD454}"/>
              </a:ext>
            </a:extLst>
          </p:cNvPr>
          <p:cNvSpPr>
            <a:spLocks noGrp="1"/>
          </p:cNvSpPr>
          <p:nvPr>
            <p:ph type="dt" sz="half" idx="10"/>
          </p:nvPr>
        </p:nvSpPr>
        <p:spPr/>
        <p:txBody>
          <a:bodyPr/>
          <a:lstStyle/>
          <a:p>
            <a:fld id="{5D405C37-693C-4153-BF56-C2251121170A}" type="datetimeFigureOut">
              <a:rPr lang="en-US" smtClean="0"/>
              <a:t>10/23/2020</a:t>
            </a:fld>
            <a:endParaRPr lang="en-US"/>
          </a:p>
        </p:txBody>
      </p:sp>
      <p:sp>
        <p:nvSpPr>
          <p:cNvPr id="4" name="Footer Placeholder 3">
            <a:extLst>
              <a:ext uri="{FF2B5EF4-FFF2-40B4-BE49-F238E27FC236}">
                <a16:creationId xmlns:a16="http://schemas.microsoft.com/office/drawing/2014/main" id="{95B6F3AA-E71B-4DB8-9AE4-1528B88372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CD89AC-4FB8-4C42-AE8B-E996ECE6E943}"/>
              </a:ext>
            </a:extLst>
          </p:cNvPr>
          <p:cNvSpPr>
            <a:spLocks noGrp="1"/>
          </p:cNvSpPr>
          <p:nvPr>
            <p:ph type="sldNum" sz="quarter" idx="12"/>
          </p:nvPr>
        </p:nvSpPr>
        <p:spPr/>
        <p:txBody>
          <a:bodyPr/>
          <a:lstStyle/>
          <a:p>
            <a:fld id="{3557E3D3-F796-4A9F-911D-0A03616E1B94}" type="slidenum">
              <a:rPr lang="en-US" smtClean="0"/>
              <a:t>‹#›</a:t>
            </a:fld>
            <a:endParaRPr lang="en-US"/>
          </a:p>
        </p:txBody>
      </p:sp>
    </p:spTree>
    <p:extLst>
      <p:ext uri="{BB962C8B-B14F-4D97-AF65-F5344CB8AC3E}">
        <p14:creationId xmlns:p14="http://schemas.microsoft.com/office/powerpoint/2010/main" val="3243084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9324F8-5F6C-45E7-B9A5-B151197C815E}"/>
              </a:ext>
            </a:extLst>
          </p:cNvPr>
          <p:cNvSpPr>
            <a:spLocks noGrp="1"/>
          </p:cNvSpPr>
          <p:nvPr>
            <p:ph type="dt" sz="half" idx="10"/>
          </p:nvPr>
        </p:nvSpPr>
        <p:spPr/>
        <p:txBody>
          <a:bodyPr/>
          <a:lstStyle/>
          <a:p>
            <a:fld id="{5D405C37-693C-4153-BF56-C2251121170A}" type="datetimeFigureOut">
              <a:rPr lang="en-US" smtClean="0"/>
              <a:t>10/23/2020</a:t>
            </a:fld>
            <a:endParaRPr lang="en-US"/>
          </a:p>
        </p:txBody>
      </p:sp>
      <p:sp>
        <p:nvSpPr>
          <p:cNvPr id="3" name="Footer Placeholder 2">
            <a:extLst>
              <a:ext uri="{FF2B5EF4-FFF2-40B4-BE49-F238E27FC236}">
                <a16:creationId xmlns:a16="http://schemas.microsoft.com/office/drawing/2014/main" id="{8C8381C4-CF65-4DC0-8135-360CD18AC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C8E235-D1BA-4102-87EA-698DB575EA22}"/>
              </a:ext>
            </a:extLst>
          </p:cNvPr>
          <p:cNvSpPr>
            <a:spLocks noGrp="1"/>
          </p:cNvSpPr>
          <p:nvPr>
            <p:ph type="sldNum" sz="quarter" idx="12"/>
          </p:nvPr>
        </p:nvSpPr>
        <p:spPr/>
        <p:txBody>
          <a:bodyPr/>
          <a:lstStyle/>
          <a:p>
            <a:fld id="{3557E3D3-F796-4A9F-911D-0A03616E1B94}" type="slidenum">
              <a:rPr lang="en-US" smtClean="0"/>
              <a:t>‹#›</a:t>
            </a:fld>
            <a:endParaRPr lang="en-US"/>
          </a:p>
        </p:txBody>
      </p:sp>
    </p:spTree>
    <p:extLst>
      <p:ext uri="{BB962C8B-B14F-4D97-AF65-F5344CB8AC3E}">
        <p14:creationId xmlns:p14="http://schemas.microsoft.com/office/powerpoint/2010/main" val="354967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D0230-A450-4658-8A86-149AE44039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F021A-696C-4146-BFB2-BB8BFFBF62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8538BA-6AE0-49D1-BD72-CC7EF24742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F0F7C0-615E-465B-9C87-645FC61F37D4}"/>
              </a:ext>
            </a:extLst>
          </p:cNvPr>
          <p:cNvSpPr>
            <a:spLocks noGrp="1"/>
          </p:cNvSpPr>
          <p:nvPr>
            <p:ph type="dt" sz="half" idx="10"/>
          </p:nvPr>
        </p:nvSpPr>
        <p:spPr/>
        <p:txBody>
          <a:bodyPr/>
          <a:lstStyle/>
          <a:p>
            <a:fld id="{5D405C37-693C-4153-BF56-C2251121170A}" type="datetimeFigureOut">
              <a:rPr lang="en-US" smtClean="0"/>
              <a:t>10/23/2020</a:t>
            </a:fld>
            <a:endParaRPr lang="en-US"/>
          </a:p>
        </p:txBody>
      </p:sp>
      <p:sp>
        <p:nvSpPr>
          <p:cNvPr id="6" name="Footer Placeholder 5">
            <a:extLst>
              <a:ext uri="{FF2B5EF4-FFF2-40B4-BE49-F238E27FC236}">
                <a16:creationId xmlns:a16="http://schemas.microsoft.com/office/drawing/2014/main" id="{8365A5A2-6F9B-4C09-9153-3015415118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33086B-5E70-41BF-85EF-ABAE42CE7918}"/>
              </a:ext>
            </a:extLst>
          </p:cNvPr>
          <p:cNvSpPr>
            <a:spLocks noGrp="1"/>
          </p:cNvSpPr>
          <p:nvPr>
            <p:ph type="sldNum" sz="quarter" idx="12"/>
          </p:nvPr>
        </p:nvSpPr>
        <p:spPr/>
        <p:txBody>
          <a:bodyPr/>
          <a:lstStyle/>
          <a:p>
            <a:fld id="{3557E3D3-F796-4A9F-911D-0A03616E1B94}" type="slidenum">
              <a:rPr lang="en-US" smtClean="0"/>
              <a:t>‹#›</a:t>
            </a:fld>
            <a:endParaRPr lang="en-US"/>
          </a:p>
        </p:txBody>
      </p:sp>
    </p:spTree>
    <p:extLst>
      <p:ext uri="{BB962C8B-B14F-4D97-AF65-F5344CB8AC3E}">
        <p14:creationId xmlns:p14="http://schemas.microsoft.com/office/powerpoint/2010/main" val="1546169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49C9C-E528-4567-BDFE-0E7AA1EB65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204E97-554B-401B-884E-106C3F6FF8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146727-133E-43A1-A01F-A3B70A185B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4ABA1C-FF01-48F4-9CC3-F5226A6D9F42}"/>
              </a:ext>
            </a:extLst>
          </p:cNvPr>
          <p:cNvSpPr>
            <a:spLocks noGrp="1"/>
          </p:cNvSpPr>
          <p:nvPr>
            <p:ph type="dt" sz="half" idx="10"/>
          </p:nvPr>
        </p:nvSpPr>
        <p:spPr/>
        <p:txBody>
          <a:bodyPr/>
          <a:lstStyle/>
          <a:p>
            <a:fld id="{5D405C37-693C-4153-BF56-C2251121170A}" type="datetimeFigureOut">
              <a:rPr lang="en-US" smtClean="0"/>
              <a:t>10/23/2020</a:t>
            </a:fld>
            <a:endParaRPr lang="en-US"/>
          </a:p>
        </p:txBody>
      </p:sp>
      <p:sp>
        <p:nvSpPr>
          <p:cNvPr id="6" name="Footer Placeholder 5">
            <a:extLst>
              <a:ext uri="{FF2B5EF4-FFF2-40B4-BE49-F238E27FC236}">
                <a16:creationId xmlns:a16="http://schemas.microsoft.com/office/drawing/2014/main" id="{979EDBBC-7534-4BAC-B4F8-B8794A01BA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1936C8-DF63-495B-950F-093CE689BE8D}"/>
              </a:ext>
            </a:extLst>
          </p:cNvPr>
          <p:cNvSpPr>
            <a:spLocks noGrp="1"/>
          </p:cNvSpPr>
          <p:nvPr>
            <p:ph type="sldNum" sz="quarter" idx="12"/>
          </p:nvPr>
        </p:nvSpPr>
        <p:spPr/>
        <p:txBody>
          <a:bodyPr/>
          <a:lstStyle/>
          <a:p>
            <a:fld id="{3557E3D3-F796-4A9F-911D-0A03616E1B94}" type="slidenum">
              <a:rPr lang="en-US" smtClean="0"/>
              <a:t>‹#›</a:t>
            </a:fld>
            <a:endParaRPr lang="en-US"/>
          </a:p>
        </p:txBody>
      </p:sp>
    </p:spTree>
    <p:extLst>
      <p:ext uri="{BB962C8B-B14F-4D97-AF65-F5344CB8AC3E}">
        <p14:creationId xmlns:p14="http://schemas.microsoft.com/office/powerpoint/2010/main" val="1791347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A0B9EA-A0E5-4968-AA3A-E16C2F1ED4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B0CD49-485A-4398-BA57-D8CEA64FF3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43073E-BCC5-4C2F-B2BF-D3316F3B79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05C37-693C-4153-BF56-C2251121170A}" type="datetimeFigureOut">
              <a:rPr lang="en-US" smtClean="0"/>
              <a:t>10/23/2020</a:t>
            </a:fld>
            <a:endParaRPr lang="en-US"/>
          </a:p>
        </p:txBody>
      </p:sp>
      <p:sp>
        <p:nvSpPr>
          <p:cNvPr id="5" name="Footer Placeholder 4">
            <a:extLst>
              <a:ext uri="{FF2B5EF4-FFF2-40B4-BE49-F238E27FC236}">
                <a16:creationId xmlns:a16="http://schemas.microsoft.com/office/drawing/2014/main" id="{6D9DC68F-056A-423A-A150-A397230C88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680322-954D-4E93-92CE-AE6F284A2A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7E3D3-F796-4A9F-911D-0A03616E1B94}" type="slidenum">
              <a:rPr lang="en-US" smtClean="0"/>
              <a:t>‹#›</a:t>
            </a:fld>
            <a:endParaRPr lang="en-US"/>
          </a:p>
        </p:txBody>
      </p:sp>
    </p:spTree>
    <p:extLst>
      <p:ext uri="{BB962C8B-B14F-4D97-AF65-F5344CB8AC3E}">
        <p14:creationId xmlns:p14="http://schemas.microsoft.com/office/powerpoint/2010/main" val="3516418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dy0S1Pv0eOE"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4.wdp"/><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dy0S1Pv0eOE"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4.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6960788-90AB-450F-9A2B-92A8ECDADD0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t="2058" r="23585" b="7033"/>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33EA82-39D4-4A71-AA11-A542D0246A29}"/>
              </a:ext>
            </a:extLst>
          </p:cNvPr>
          <p:cNvSpPr>
            <a:spLocks noGrp="1"/>
          </p:cNvSpPr>
          <p:nvPr>
            <p:ph type="ctrTitle"/>
          </p:nvPr>
        </p:nvSpPr>
        <p:spPr>
          <a:xfrm>
            <a:off x="477981" y="1122363"/>
            <a:ext cx="4023360" cy="3204134"/>
          </a:xfrm>
        </p:spPr>
        <p:txBody>
          <a:bodyPr anchor="b">
            <a:normAutofit/>
          </a:bodyPr>
          <a:lstStyle/>
          <a:p>
            <a:pPr algn="l"/>
            <a:r>
              <a:rPr lang="en-US" sz="4800" b="1">
                <a:effectLst>
                  <a:outerShdw blurRad="38100" dist="38100" dir="2700000" algn="tl">
                    <a:srgbClr val="000000">
                      <a:alpha val="43137"/>
                    </a:srgbClr>
                  </a:outerShdw>
                </a:effectLst>
              </a:rPr>
              <a:t>Lava Lamp: Density of Matter</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606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9DA9F-2153-4AC6-858E-C8A3B2280FC3}"/>
              </a:ext>
            </a:extLst>
          </p:cNvPr>
          <p:cNvSpPr>
            <a:spLocks noGrp="1"/>
          </p:cNvSpPr>
          <p:nvPr>
            <p:ph type="title"/>
          </p:nvPr>
        </p:nvSpPr>
        <p:spPr>
          <a:xfrm>
            <a:off x="242300" y="571969"/>
            <a:ext cx="3777250" cy="1325563"/>
          </a:xfrm>
        </p:spPr>
        <p:txBody>
          <a:bodyPr>
            <a:normAutofit/>
          </a:bodyPr>
          <a:lstStyle/>
          <a:p>
            <a:pPr algn="ctr"/>
            <a:r>
              <a:rPr lang="en-US" b="1" dirty="0">
                <a:latin typeface="Century Schoolbook" panose="02040604050505020304" pitchFamily="18" charset="0"/>
              </a:rPr>
              <a:t>Density explained</a:t>
            </a:r>
          </a:p>
        </p:txBody>
      </p:sp>
      <p:pic>
        <p:nvPicPr>
          <p:cNvPr id="5" name="Picture 4">
            <a:extLst>
              <a:ext uri="{FF2B5EF4-FFF2-40B4-BE49-F238E27FC236}">
                <a16:creationId xmlns:a16="http://schemas.microsoft.com/office/drawing/2014/main" id="{EA879455-1F2D-41AD-95B0-4F002DD44DB4}"/>
              </a:ext>
            </a:extLst>
          </p:cNvPr>
          <p:cNvPicPr>
            <a:picLocks noChangeAspect="1"/>
          </p:cNvPicPr>
          <p:nvPr/>
        </p:nvPicPr>
        <p:blipFill rotWithShape="1">
          <a:blip r:embed="rId2"/>
          <a:srcRect t="26367" b="27641"/>
          <a:stretch/>
        </p:blipFill>
        <p:spPr>
          <a:xfrm>
            <a:off x="4522813" y="92248"/>
            <a:ext cx="7669187" cy="3527252"/>
          </a:xfrm>
          <a:prstGeom prst="rect">
            <a:avLst/>
          </a:prstGeom>
        </p:spPr>
      </p:pic>
      <p:sp>
        <p:nvSpPr>
          <p:cNvPr id="9" name="TextBox 8">
            <a:extLst>
              <a:ext uri="{FF2B5EF4-FFF2-40B4-BE49-F238E27FC236}">
                <a16:creationId xmlns:a16="http://schemas.microsoft.com/office/drawing/2014/main" id="{230F9AF2-513B-4477-BF18-EAEB045E3363}"/>
              </a:ext>
            </a:extLst>
          </p:cNvPr>
          <p:cNvSpPr txBox="1"/>
          <p:nvPr/>
        </p:nvSpPr>
        <p:spPr>
          <a:xfrm>
            <a:off x="371475" y="3619500"/>
            <a:ext cx="11658600" cy="3108543"/>
          </a:xfrm>
          <a:prstGeom prst="rect">
            <a:avLst/>
          </a:prstGeom>
          <a:noFill/>
        </p:spPr>
        <p:txBody>
          <a:bodyPr wrap="square" rtlCol="0">
            <a:spAutoFit/>
          </a:bodyPr>
          <a:lstStyle/>
          <a:p>
            <a:pPr marL="285750" indent="-285750">
              <a:buFont typeface="Arial" panose="020B0604020202020204" pitchFamily="34" charset="0"/>
              <a:buChar char="•"/>
            </a:pPr>
            <a:r>
              <a:rPr lang="en-US" sz="2800" b="1" dirty="0"/>
              <a:t>The reason why pictures two and 3 show liquid in the middle is because when I shook the bottle the water and alcohol mixed. The beads are solid so they were able to separate faster but the liquids took a little more time to separate. </a:t>
            </a:r>
          </a:p>
          <a:p>
            <a:pPr marL="285750" indent="-285750">
              <a:buFont typeface="Arial" panose="020B0604020202020204" pitchFamily="34" charset="0"/>
              <a:buChar char="•"/>
            </a:pPr>
            <a:r>
              <a:rPr lang="en-US" sz="2800" b="1" dirty="0"/>
              <a:t>Based on the last picture, we know the water at the bottom has the highest density, then the blue beads. The white beads have the third highest density and the alcohol on the top has the lowest density.</a:t>
            </a:r>
          </a:p>
        </p:txBody>
      </p:sp>
      <p:pic>
        <p:nvPicPr>
          <p:cNvPr id="4" name="Picture 3">
            <a:extLst>
              <a:ext uri="{FF2B5EF4-FFF2-40B4-BE49-F238E27FC236}">
                <a16:creationId xmlns:a16="http://schemas.microsoft.com/office/drawing/2014/main" id="{12E74FE0-CD47-49E3-8471-D468F0D9BD9F}"/>
              </a:ext>
            </a:extLst>
          </p:cNvPr>
          <p:cNvPicPr>
            <a:picLocks noChangeAspect="1"/>
          </p:cNvPicPr>
          <p:nvPr/>
        </p:nvPicPr>
        <p:blipFill>
          <a:blip r:embed="rId3"/>
          <a:stretch>
            <a:fillRect/>
          </a:stretch>
        </p:blipFill>
        <p:spPr>
          <a:xfrm>
            <a:off x="5031214" y="322011"/>
            <a:ext cx="402371" cy="499915"/>
          </a:xfrm>
          <a:prstGeom prst="rect">
            <a:avLst/>
          </a:prstGeom>
        </p:spPr>
      </p:pic>
      <p:pic>
        <p:nvPicPr>
          <p:cNvPr id="7" name="Picture 6">
            <a:extLst>
              <a:ext uri="{FF2B5EF4-FFF2-40B4-BE49-F238E27FC236}">
                <a16:creationId xmlns:a16="http://schemas.microsoft.com/office/drawing/2014/main" id="{947609EC-F91C-45F7-8407-840C8F329AE2}"/>
              </a:ext>
            </a:extLst>
          </p:cNvPr>
          <p:cNvPicPr>
            <a:picLocks noChangeAspect="1"/>
          </p:cNvPicPr>
          <p:nvPr/>
        </p:nvPicPr>
        <p:blipFill>
          <a:blip r:embed="rId4"/>
          <a:stretch>
            <a:fillRect/>
          </a:stretch>
        </p:blipFill>
        <p:spPr>
          <a:xfrm>
            <a:off x="6557231" y="328107"/>
            <a:ext cx="402371" cy="493819"/>
          </a:xfrm>
          <a:prstGeom prst="rect">
            <a:avLst/>
          </a:prstGeom>
        </p:spPr>
      </p:pic>
      <p:pic>
        <p:nvPicPr>
          <p:cNvPr id="10" name="Picture 9">
            <a:extLst>
              <a:ext uri="{FF2B5EF4-FFF2-40B4-BE49-F238E27FC236}">
                <a16:creationId xmlns:a16="http://schemas.microsoft.com/office/drawing/2014/main" id="{B9BBE4F9-DB27-4BAB-89FF-203CA09B230C}"/>
              </a:ext>
            </a:extLst>
          </p:cNvPr>
          <p:cNvPicPr>
            <a:picLocks noChangeAspect="1"/>
          </p:cNvPicPr>
          <p:nvPr/>
        </p:nvPicPr>
        <p:blipFill>
          <a:blip r:embed="rId5"/>
          <a:stretch>
            <a:fillRect/>
          </a:stretch>
        </p:blipFill>
        <p:spPr>
          <a:xfrm>
            <a:off x="8170888" y="319471"/>
            <a:ext cx="402371" cy="499915"/>
          </a:xfrm>
          <a:prstGeom prst="rect">
            <a:avLst/>
          </a:prstGeom>
        </p:spPr>
      </p:pic>
      <p:pic>
        <p:nvPicPr>
          <p:cNvPr id="12" name="Picture 11">
            <a:extLst>
              <a:ext uri="{FF2B5EF4-FFF2-40B4-BE49-F238E27FC236}">
                <a16:creationId xmlns:a16="http://schemas.microsoft.com/office/drawing/2014/main" id="{B17EA111-AEC3-428F-904F-64C02B30E1A5}"/>
              </a:ext>
            </a:extLst>
          </p:cNvPr>
          <p:cNvPicPr>
            <a:picLocks noChangeAspect="1"/>
          </p:cNvPicPr>
          <p:nvPr/>
        </p:nvPicPr>
        <p:blipFill>
          <a:blip r:embed="rId6"/>
          <a:stretch>
            <a:fillRect/>
          </a:stretch>
        </p:blipFill>
        <p:spPr>
          <a:xfrm>
            <a:off x="9696905" y="328107"/>
            <a:ext cx="402371" cy="493819"/>
          </a:xfrm>
          <a:prstGeom prst="rect">
            <a:avLst/>
          </a:prstGeom>
        </p:spPr>
      </p:pic>
      <p:pic>
        <p:nvPicPr>
          <p:cNvPr id="14" name="Picture 13">
            <a:extLst>
              <a:ext uri="{FF2B5EF4-FFF2-40B4-BE49-F238E27FC236}">
                <a16:creationId xmlns:a16="http://schemas.microsoft.com/office/drawing/2014/main" id="{9270BA11-5E95-470B-B7F5-848EF2762034}"/>
              </a:ext>
            </a:extLst>
          </p:cNvPr>
          <p:cNvPicPr>
            <a:picLocks noChangeAspect="1"/>
          </p:cNvPicPr>
          <p:nvPr/>
        </p:nvPicPr>
        <p:blipFill>
          <a:blip r:embed="rId7"/>
          <a:stretch>
            <a:fillRect/>
          </a:stretch>
        </p:blipFill>
        <p:spPr>
          <a:xfrm>
            <a:off x="11310562" y="328107"/>
            <a:ext cx="402371" cy="493819"/>
          </a:xfrm>
          <a:prstGeom prst="rect">
            <a:avLst/>
          </a:prstGeom>
        </p:spPr>
      </p:pic>
    </p:spTree>
    <p:extLst>
      <p:ext uri="{BB962C8B-B14F-4D97-AF65-F5344CB8AC3E}">
        <p14:creationId xmlns:p14="http://schemas.microsoft.com/office/powerpoint/2010/main" val="393372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57066-63EE-4744-9CAF-CC32D1A79178}"/>
              </a:ext>
            </a:extLst>
          </p:cNvPr>
          <p:cNvSpPr>
            <a:spLocks noGrp="1"/>
          </p:cNvSpPr>
          <p:nvPr>
            <p:ph type="title"/>
          </p:nvPr>
        </p:nvSpPr>
        <p:spPr/>
        <p:txBody>
          <a:bodyPr/>
          <a:lstStyle/>
          <a:p>
            <a:r>
              <a:rPr lang="en-US" sz="4400" b="1" dirty="0"/>
              <a:t>Success Criteria: </a:t>
            </a:r>
            <a:r>
              <a:rPr lang="en-US" sz="4400" b="1" u="sng" dirty="0">
                <a:solidFill>
                  <a:srgbClr val="C00000"/>
                </a:solidFill>
              </a:rPr>
              <a:t>Revise</a:t>
            </a:r>
            <a:r>
              <a:rPr lang="en-US" sz="4400" b="1" dirty="0">
                <a:solidFill>
                  <a:srgbClr val="C00000"/>
                </a:solidFill>
              </a:rPr>
              <a:t> </a:t>
            </a:r>
            <a:r>
              <a:rPr lang="en-US" sz="4400" b="1" dirty="0"/>
              <a:t>the lava lamp </a:t>
            </a:r>
            <a:r>
              <a:rPr lang="en-US" sz="4400" b="1" u="sng" dirty="0">
                <a:solidFill>
                  <a:srgbClr val="C00000"/>
                </a:solidFill>
              </a:rPr>
              <a:t>model</a:t>
            </a:r>
            <a:r>
              <a:rPr lang="en-US" sz="4400" b="1" dirty="0">
                <a:solidFill>
                  <a:srgbClr val="C00000"/>
                </a:solidFill>
              </a:rPr>
              <a:t> </a:t>
            </a:r>
            <a:r>
              <a:rPr lang="en-US" sz="4400" b="1" u="sng" dirty="0">
                <a:solidFill>
                  <a:srgbClr val="C00000"/>
                </a:solidFill>
              </a:rPr>
              <a:t>to include</a:t>
            </a:r>
            <a:r>
              <a:rPr lang="en-US" sz="4400" b="1" dirty="0">
                <a:solidFill>
                  <a:srgbClr val="C00000"/>
                </a:solidFill>
              </a:rPr>
              <a:t> </a:t>
            </a:r>
            <a:r>
              <a:rPr lang="en-US" sz="4400" b="1" u="sng" dirty="0">
                <a:solidFill>
                  <a:srgbClr val="C00000"/>
                </a:solidFill>
              </a:rPr>
              <a:t>the</a:t>
            </a:r>
            <a:r>
              <a:rPr lang="en-US" sz="4400" b="1" dirty="0"/>
              <a:t> phenomenon of </a:t>
            </a:r>
            <a:r>
              <a:rPr lang="en-US" sz="4400" b="1" u="sng" dirty="0">
                <a:solidFill>
                  <a:srgbClr val="C00000"/>
                </a:solidFill>
              </a:rPr>
              <a:t>“density.”</a:t>
            </a:r>
            <a:endParaRPr lang="en-US" dirty="0"/>
          </a:p>
        </p:txBody>
      </p:sp>
      <p:sp>
        <p:nvSpPr>
          <p:cNvPr id="3" name="Content Placeholder 2">
            <a:extLst>
              <a:ext uri="{FF2B5EF4-FFF2-40B4-BE49-F238E27FC236}">
                <a16:creationId xmlns:a16="http://schemas.microsoft.com/office/drawing/2014/main" id="{6966967B-CC52-444E-A025-40CE3C1DD1E0}"/>
              </a:ext>
            </a:extLst>
          </p:cNvPr>
          <p:cNvSpPr>
            <a:spLocks noGrp="1"/>
          </p:cNvSpPr>
          <p:nvPr>
            <p:ph idx="1"/>
          </p:nvPr>
        </p:nvSpPr>
        <p:spPr/>
        <p:txBody>
          <a:bodyPr/>
          <a:lstStyle/>
          <a:p>
            <a:pPr marL="0" indent="0">
              <a:buNone/>
            </a:pPr>
            <a:r>
              <a:rPr lang="en-US" sz="7200" b="1" dirty="0"/>
              <a:t>How can we draw density for the wax moving up and down in a model? (Brainstorm ideas).</a:t>
            </a:r>
          </a:p>
          <a:p>
            <a:endParaRPr lang="en-US" dirty="0"/>
          </a:p>
        </p:txBody>
      </p:sp>
    </p:spTree>
    <p:extLst>
      <p:ext uri="{BB962C8B-B14F-4D97-AF65-F5344CB8AC3E}">
        <p14:creationId xmlns:p14="http://schemas.microsoft.com/office/powerpoint/2010/main" val="1155826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B9572-C50A-45B2-BF58-3D10F98B5661}"/>
              </a:ext>
            </a:extLst>
          </p:cNvPr>
          <p:cNvSpPr>
            <a:spLocks noGrp="1"/>
          </p:cNvSpPr>
          <p:nvPr>
            <p:ph type="title"/>
          </p:nvPr>
        </p:nvSpPr>
        <p:spPr>
          <a:xfrm>
            <a:off x="4942368" y="154237"/>
            <a:ext cx="6586491" cy="1286160"/>
          </a:xfrm>
        </p:spPr>
        <p:txBody>
          <a:bodyPr anchor="b">
            <a:normAutofit/>
          </a:bodyPr>
          <a:lstStyle/>
          <a:p>
            <a:r>
              <a:rPr lang="en-US" sz="4100" b="1" dirty="0"/>
              <a:t>Discussion: How is “Density” working in the lava lamp?</a:t>
            </a:r>
          </a:p>
        </p:txBody>
      </p:sp>
      <p:sp>
        <p:nvSpPr>
          <p:cNvPr id="3" name="Content Placeholder 2">
            <a:extLst>
              <a:ext uri="{FF2B5EF4-FFF2-40B4-BE49-F238E27FC236}">
                <a16:creationId xmlns:a16="http://schemas.microsoft.com/office/drawing/2014/main" id="{73DF49B3-9590-48C1-8694-5EC7BCD35858}"/>
              </a:ext>
            </a:extLst>
          </p:cNvPr>
          <p:cNvSpPr>
            <a:spLocks noGrp="1"/>
          </p:cNvSpPr>
          <p:nvPr>
            <p:ph idx="1"/>
          </p:nvPr>
        </p:nvSpPr>
        <p:spPr>
          <a:xfrm>
            <a:off x="4635591" y="2115118"/>
            <a:ext cx="7373529" cy="4549842"/>
          </a:xfrm>
        </p:spPr>
        <p:txBody>
          <a:bodyPr>
            <a:normAutofit lnSpcReduction="10000"/>
          </a:bodyPr>
          <a:lstStyle/>
          <a:p>
            <a:r>
              <a:rPr lang="en-US" b="1" dirty="0"/>
              <a:t>Where is it hottest in the lava lamp?</a:t>
            </a:r>
          </a:p>
          <a:p>
            <a:r>
              <a:rPr lang="en-US" b="1" dirty="0"/>
              <a:t>Next to the light bulb.</a:t>
            </a:r>
          </a:p>
          <a:p>
            <a:r>
              <a:rPr lang="en-US" b="1" dirty="0"/>
              <a:t>Where is it coldest in the lava lamp?</a:t>
            </a:r>
          </a:p>
          <a:p>
            <a:r>
              <a:rPr lang="en-US" b="1" dirty="0"/>
              <a:t>At the top.</a:t>
            </a:r>
          </a:p>
          <a:p>
            <a:r>
              <a:rPr lang="en-US" b="1" dirty="0"/>
              <a:t>When matter is hot the molecules “Expand” (Spread apart) This makes the lava wax less dense (So it floats)</a:t>
            </a:r>
          </a:p>
          <a:p>
            <a:r>
              <a:rPr lang="en-US" b="1" dirty="0"/>
              <a:t>When matter is cold the molecules “Condense” (Come closer together) This makes the lava wax more dense (So it sinks)</a:t>
            </a:r>
          </a:p>
          <a:p>
            <a:pPr marL="0" indent="0">
              <a:buNone/>
            </a:pPr>
            <a:endParaRPr lang="en-US" sz="2000" dirty="0"/>
          </a:p>
        </p:txBody>
      </p:sp>
      <p:pic>
        <p:nvPicPr>
          <p:cNvPr id="4" name="Picture 3">
            <a:extLst>
              <a:ext uri="{FF2B5EF4-FFF2-40B4-BE49-F238E27FC236}">
                <a16:creationId xmlns:a16="http://schemas.microsoft.com/office/drawing/2014/main" id="{770E4DC8-9DD3-411C-BC0F-2749FDDFAE6C}"/>
              </a:ext>
            </a:extLst>
          </p:cNvPr>
          <p:cNvPicPr>
            <a:picLocks noChangeAspect="1"/>
          </p:cNvPicPr>
          <p:nvPr/>
        </p:nvPicPr>
        <p:blipFill rotWithShape="1">
          <a:blip r:embed="rId2"/>
          <a:srcRect l="18908" r="13499"/>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B63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20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5184C6-B9A3-42FD-9F96-4B5A1F9330C0}"/>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E0528AE2-4539-4209-A430-568931E06845}"/>
              </a:ext>
            </a:extLst>
          </p:cNvPr>
          <p:cNvSpPr>
            <a:spLocks noGrp="1"/>
          </p:cNvSpPr>
          <p:nvPr>
            <p:ph idx="1"/>
          </p:nvPr>
        </p:nvSpPr>
        <p:spPr>
          <a:xfrm>
            <a:off x="0" y="5259705"/>
            <a:ext cx="12192000" cy="1598295"/>
          </a:xfrm>
          <a:solidFill>
            <a:schemeClr val="tx1"/>
          </a:solidFill>
        </p:spPr>
        <p:txBody>
          <a:bodyPr>
            <a:normAutofit/>
          </a:bodyPr>
          <a:lstStyle/>
          <a:p>
            <a:pPr marL="0" indent="0" algn="ctr">
              <a:spcBef>
                <a:spcPts val="600"/>
              </a:spcBef>
              <a:buNone/>
            </a:pPr>
            <a:r>
              <a:rPr lang="en-US" sz="4000" dirty="0">
                <a:solidFill>
                  <a:schemeClr val="bg1"/>
                </a:solidFill>
              </a:rPr>
              <a:t>Draw a new iteration of the Lava Lamp model to include the “Rule of Density”. (3 min)</a:t>
            </a:r>
            <a:endParaRPr lang="en-US" sz="4000" i="1" dirty="0">
              <a:solidFill>
                <a:schemeClr val="bg1"/>
              </a:solidFill>
            </a:endParaRPr>
          </a:p>
        </p:txBody>
      </p:sp>
      <p:sp>
        <p:nvSpPr>
          <p:cNvPr id="2" name="Title 1">
            <a:extLst>
              <a:ext uri="{FF2B5EF4-FFF2-40B4-BE49-F238E27FC236}">
                <a16:creationId xmlns:a16="http://schemas.microsoft.com/office/drawing/2014/main" id="{A1BCC2A8-8485-40F4-B4CF-3D14D3835708}"/>
              </a:ext>
            </a:extLst>
          </p:cNvPr>
          <p:cNvSpPr>
            <a:spLocks noGrp="1"/>
          </p:cNvSpPr>
          <p:nvPr>
            <p:ph type="title"/>
          </p:nvPr>
        </p:nvSpPr>
        <p:spPr>
          <a:xfrm>
            <a:off x="2804160" y="0"/>
            <a:ext cx="6878320" cy="579755"/>
          </a:xfrm>
          <a:solidFill>
            <a:schemeClr val="tx1"/>
          </a:solidFill>
        </p:spPr>
        <p:txBody>
          <a:bodyPr>
            <a:noAutofit/>
          </a:bodyPr>
          <a:lstStyle/>
          <a:p>
            <a:pPr algn="ctr"/>
            <a:r>
              <a:rPr lang="en-US" sz="3600" b="1" dirty="0">
                <a:solidFill>
                  <a:schemeClr val="bg1"/>
                </a:solidFill>
                <a:effectLst>
                  <a:outerShdw blurRad="38100" dist="38100" dir="2700000" algn="tl">
                    <a:srgbClr val="000000">
                      <a:alpha val="43137"/>
                    </a:srgbClr>
                  </a:outerShdw>
                </a:effectLst>
                <a:latin typeface="Centaur" panose="02030504050205020304" pitchFamily="18" charset="0"/>
              </a:rPr>
              <a:t>USING RULES of MODELS (Again)</a:t>
            </a:r>
          </a:p>
        </p:txBody>
      </p:sp>
    </p:spTree>
    <p:extLst>
      <p:ext uri="{BB962C8B-B14F-4D97-AF65-F5344CB8AC3E}">
        <p14:creationId xmlns:p14="http://schemas.microsoft.com/office/powerpoint/2010/main" val="3765851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9DA9F-2153-4AC6-858E-C8A3B2280FC3}"/>
              </a:ext>
            </a:extLst>
          </p:cNvPr>
          <p:cNvSpPr>
            <a:spLocks noGrp="1"/>
          </p:cNvSpPr>
          <p:nvPr>
            <p:ph type="title"/>
          </p:nvPr>
        </p:nvSpPr>
        <p:spPr>
          <a:xfrm>
            <a:off x="242300" y="571969"/>
            <a:ext cx="5257800" cy="1325563"/>
          </a:xfrm>
        </p:spPr>
        <p:txBody>
          <a:bodyPr/>
          <a:lstStyle/>
          <a:p>
            <a:pPr algn="ctr"/>
            <a:r>
              <a:rPr lang="en-US" b="1" dirty="0">
                <a:latin typeface="Century Schoolbook" panose="02040604050505020304" pitchFamily="18" charset="0"/>
              </a:rPr>
              <a:t>Scientific Models </a:t>
            </a:r>
          </a:p>
        </p:txBody>
      </p:sp>
      <p:graphicFrame>
        <p:nvGraphicFramePr>
          <p:cNvPr id="7" name="Content Placeholder 2">
            <a:extLst>
              <a:ext uri="{FF2B5EF4-FFF2-40B4-BE49-F238E27FC236}">
                <a16:creationId xmlns:a16="http://schemas.microsoft.com/office/drawing/2014/main" id="{322A9AE9-F53F-4182-AEBF-35B64BA8625D}"/>
              </a:ext>
            </a:extLst>
          </p:cNvPr>
          <p:cNvGraphicFramePr>
            <a:graphicFrameLocks noGrp="1"/>
          </p:cNvGraphicFramePr>
          <p:nvPr>
            <p:ph idx="1"/>
            <p:extLst>
              <p:ext uri="{D42A27DB-BD31-4B8C-83A1-F6EECF244321}">
                <p14:modId xmlns:p14="http://schemas.microsoft.com/office/powerpoint/2010/main" val="1299844119"/>
              </p:ext>
            </p:extLst>
          </p:nvPr>
        </p:nvGraphicFramePr>
        <p:xfrm>
          <a:off x="242300" y="1574800"/>
          <a:ext cx="11712969" cy="503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5FBA5AA-BAE3-478B-9F56-508B5CEBC1A1}"/>
              </a:ext>
            </a:extLst>
          </p:cNvPr>
          <p:cNvSpPr txBox="1"/>
          <p:nvPr/>
        </p:nvSpPr>
        <p:spPr>
          <a:xfrm>
            <a:off x="663954" y="2257041"/>
            <a:ext cx="365760" cy="369332"/>
          </a:xfrm>
          <a:prstGeom prst="rect">
            <a:avLst/>
          </a:prstGeom>
          <a:solidFill>
            <a:schemeClr val="accent1">
              <a:lumMod val="20000"/>
              <a:lumOff val="80000"/>
            </a:schemeClr>
          </a:solidFill>
          <a:ln w="19050">
            <a:solidFill>
              <a:schemeClr val="accent1">
                <a:lumMod val="75000"/>
              </a:schemeClr>
            </a:solidFill>
          </a:ln>
        </p:spPr>
        <p:txBody>
          <a:bodyPr wrap="square" rtlCol="0">
            <a:spAutoFit/>
          </a:bodyPr>
          <a:lstStyle/>
          <a:p>
            <a:pPr algn="ctr"/>
            <a:r>
              <a:rPr lang="en-US" b="1" dirty="0"/>
              <a:t>1</a:t>
            </a:r>
          </a:p>
        </p:txBody>
      </p:sp>
      <p:sp>
        <p:nvSpPr>
          <p:cNvPr id="8" name="TextBox 7">
            <a:extLst>
              <a:ext uri="{FF2B5EF4-FFF2-40B4-BE49-F238E27FC236}">
                <a16:creationId xmlns:a16="http://schemas.microsoft.com/office/drawing/2014/main" id="{3F16158A-F95E-43CF-9F66-4D370ABC8C80}"/>
              </a:ext>
            </a:extLst>
          </p:cNvPr>
          <p:cNvSpPr txBox="1"/>
          <p:nvPr/>
        </p:nvSpPr>
        <p:spPr>
          <a:xfrm>
            <a:off x="8601966" y="2257041"/>
            <a:ext cx="365760" cy="369332"/>
          </a:xfrm>
          <a:prstGeom prst="rect">
            <a:avLst/>
          </a:prstGeom>
          <a:solidFill>
            <a:schemeClr val="accent1">
              <a:lumMod val="20000"/>
              <a:lumOff val="80000"/>
            </a:schemeClr>
          </a:solidFill>
          <a:ln w="19050">
            <a:solidFill>
              <a:schemeClr val="accent1">
                <a:lumMod val="75000"/>
              </a:schemeClr>
            </a:solidFill>
          </a:ln>
        </p:spPr>
        <p:txBody>
          <a:bodyPr wrap="square" rtlCol="0">
            <a:spAutoFit/>
          </a:bodyPr>
          <a:lstStyle/>
          <a:p>
            <a:pPr algn="ctr"/>
            <a:r>
              <a:rPr lang="en-US" b="1" dirty="0"/>
              <a:t>3</a:t>
            </a:r>
          </a:p>
        </p:txBody>
      </p:sp>
      <p:sp>
        <p:nvSpPr>
          <p:cNvPr id="10" name="TextBox 9">
            <a:extLst>
              <a:ext uri="{FF2B5EF4-FFF2-40B4-BE49-F238E27FC236}">
                <a16:creationId xmlns:a16="http://schemas.microsoft.com/office/drawing/2014/main" id="{6E44CAE8-D36E-4004-B1E2-170766173945}"/>
              </a:ext>
            </a:extLst>
          </p:cNvPr>
          <p:cNvSpPr txBox="1"/>
          <p:nvPr/>
        </p:nvSpPr>
        <p:spPr>
          <a:xfrm>
            <a:off x="4632960" y="2257041"/>
            <a:ext cx="365760" cy="369332"/>
          </a:xfrm>
          <a:prstGeom prst="rect">
            <a:avLst/>
          </a:prstGeom>
          <a:solidFill>
            <a:schemeClr val="accent1">
              <a:lumMod val="20000"/>
              <a:lumOff val="80000"/>
            </a:schemeClr>
          </a:solidFill>
          <a:ln w="19050">
            <a:solidFill>
              <a:schemeClr val="accent1">
                <a:lumMod val="75000"/>
              </a:schemeClr>
            </a:solidFill>
          </a:ln>
        </p:spPr>
        <p:txBody>
          <a:bodyPr wrap="square" rtlCol="0">
            <a:spAutoFit/>
          </a:bodyPr>
          <a:lstStyle/>
          <a:p>
            <a:pPr algn="ctr"/>
            <a:r>
              <a:rPr lang="en-US" b="1" dirty="0"/>
              <a:t>2</a:t>
            </a:r>
          </a:p>
        </p:txBody>
      </p:sp>
      <p:sp>
        <p:nvSpPr>
          <p:cNvPr id="17" name="TextBox 16">
            <a:extLst>
              <a:ext uri="{FF2B5EF4-FFF2-40B4-BE49-F238E27FC236}">
                <a16:creationId xmlns:a16="http://schemas.microsoft.com/office/drawing/2014/main" id="{622C9C84-7BD3-4399-B130-8B3F4CEA3A04}"/>
              </a:ext>
            </a:extLst>
          </p:cNvPr>
          <p:cNvSpPr txBox="1"/>
          <p:nvPr/>
        </p:nvSpPr>
        <p:spPr>
          <a:xfrm>
            <a:off x="4455795" y="4435600"/>
            <a:ext cx="365760" cy="369332"/>
          </a:xfrm>
          <a:prstGeom prst="rect">
            <a:avLst/>
          </a:prstGeom>
          <a:solidFill>
            <a:schemeClr val="accent1">
              <a:lumMod val="20000"/>
              <a:lumOff val="80000"/>
            </a:schemeClr>
          </a:solidFill>
          <a:ln w="19050">
            <a:solidFill>
              <a:schemeClr val="accent1">
                <a:lumMod val="75000"/>
              </a:schemeClr>
            </a:solidFill>
          </a:ln>
        </p:spPr>
        <p:txBody>
          <a:bodyPr wrap="square" rtlCol="0">
            <a:spAutoFit/>
          </a:bodyPr>
          <a:lstStyle/>
          <a:p>
            <a:pPr algn="ctr"/>
            <a:r>
              <a:rPr lang="en-US" b="1" dirty="0"/>
              <a:t>5</a:t>
            </a:r>
          </a:p>
        </p:txBody>
      </p:sp>
      <p:sp>
        <p:nvSpPr>
          <p:cNvPr id="19" name="TextBox 18">
            <a:extLst>
              <a:ext uri="{FF2B5EF4-FFF2-40B4-BE49-F238E27FC236}">
                <a16:creationId xmlns:a16="http://schemas.microsoft.com/office/drawing/2014/main" id="{246225F8-99B6-49E4-9884-F8BE5BB1484B}"/>
              </a:ext>
            </a:extLst>
          </p:cNvPr>
          <p:cNvSpPr txBox="1"/>
          <p:nvPr/>
        </p:nvSpPr>
        <p:spPr>
          <a:xfrm>
            <a:off x="663954" y="4435600"/>
            <a:ext cx="365760" cy="369332"/>
          </a:xfrm>
          <a:prstGeom prst="rect">
            <a:avLst/>
          </a:prstGeom>
          <a:solidFill>
            <a:schemeClr val="accent1">
              <a:lumMod val="20000"/>
              <a:lumOff val="80000"/>
            </a:schemeClr>
          </a:solidFill>
          <a:ln w="19050">
            <a:solidFill>
              <a:schemeClr val="accent1">
                <a:lumMod val="75000"/>
              </a:schemeClr>
            </a:solidFill>
          </a:ln>
        </p:spPr>
        <p:txBody>
          <a:bodyPr wrap="square" rtlCol="0">
            <a:spAutoFit/>
          </a:bodyPr>
          <a:lstStyle/>
          <a:p>
            <a:pPr algn="ctr"/>
            <a:r>
              <a:rPr lang="en-US" b="1" dirty="0"/>
              <a:t>4</a:t>
            </a:r>
          </a:p>
        </p:txBody>
      </p:sp>
    </p:spTree>
    <p:extLst>
      <p:ext uri="{BB962C8B-B14F-4D97-AF65-F5344CB8AC3E}">
        <p14:creationId xmlns:p14="http://schemas.microsoft.com/office/powerpoint/2010/main" val="2294613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EA32E9-139C-428B-97A5-CEE617E11EC7}"/>
              </a:ext>
            </a:extLst>
          </p:cNvPr>
          <p:cNvSpPr>
            <a:spLocks noGrp="1"/>
          </p:cNvSpPr>
          <p:nvPr>
            <p:ph type="title"/>
          </p:nvPr>
        </p:nvSpPr>
        <p:spPr>
          <a:xfrm>
            <a:off x="1742954" y="585216"/>
            <a:ext cx="9610846" cy="1325563"/>
          </a:xfrm>
        </p:spPr>
        <p:txBody>
          <a:bodyPr>
            <a:normAutofit/>
          </a:bodyPr>
          <a:lstStyle/>
          <a:p>
            <a:pPr algn="ctr"/>
            <a:r>
              <a:rPr lang="en-US" sz="4800" b="1" dirty="0">
                <a:solidFill>
                  <a:schemeClr val="bg1"/>
                </a:solidFill>
                <a:latin typeface="BrowalliaUPC" panose="020B0604020202020204" pitchFamily="34" charset="-34"/>
                <a:cs typeface="BrowalliaUPC" panose="020B0604020202020204" pitchFamily="34" charset="-34"/>
              </a:rPr>
              <a:t>REVISED THOUGHTS: Rules of Models &amp; Density</a:t>
            </a:r>
          </a:p>
        </p:txBody>
      </p:sp>
      <p:pic>
        <p:nvPicPr>
          <p:cNvPr id="4" name="Picture 3">
            <a:extLst>
              <a:ext uri="{FF2B5EF4-FFF2-40B4-BE49-F238E27FC236}">
                <a16:creationId xmlns:a16="http://schemas.microsoft.com/office/drawing/2014/main" id="{480B0B47-3649-4C73-81FA-FCA582156F6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r="4588" b="1"/>
          <a:stretch/>
        </p:blipFill>
        <p:spPr>
          <a:xfrm>
            <a:off x="548639" y="2591659"/>
            <a:ext cx="6236208" cy="3660185"/>
          </a:xfrm>
          <a:prstGeom prst="rect">
            <a:avLst/>
          </a:prstGeom>
        </p:spPr>
      </p:pic>
      <p:sp>
        <p:nvSpPr>
          <p:cNvPr id="3" name="Content Placeholder 2">
            <a:extLst>
              <a:ext uri="{FF2B5EF4-FFF2-40B4-BE49-F238E27FC236}">
                <a16:creationId xmlns:a16="http://schemas.microsoft.com/office/drawing/2014/main" id="{037F8787-1AC2-4F9A-BC67-111076B42D8B}"/>
              </a:ext>
            </a:extLst>
          </p:cNvPr>
          <p:cNvSpPr>
            <a:spLocks noGrp="1"/>
          </p:cNvSpPr>
          <p:nvPr>
            <p:ph idx="1"/>
          </p:nvPr>
        </p:nvSpPr>
        <p:spPr>
          <a:xfrm>
            <a:off x="7010400" y="2591658"/>
            <a:ext cx="4632961" cy="3660185"/>
          </a:xfrm>
          <a:ln w="28575">
            <a:solidFill>
              <a:srgbClr val="002060"/>
            </a:solidFill>
          </a:ln>
        </p:spPr>
        <p:txBody>
          <a:bodyPr anchor="ctr">
            <a:normAutofit/>
          </a:bodyPr>
          <a:lstStyle/>
          <a:p>
            <a:pPr marL="514350" indent="-514350">
              <a:buClr>
                <a:srgbClr val="002060"/>
              </a:buClr>
              <a:buFont typeface="+mj-lt"/>
              <a:buAutoNum type="arabicPeriod"/>
            </a:pPr>
            <a:r>
              <a:rPr lang="en-US" sz="3200" b="1" dirty="0"/>
              <a:t>What was surprising?</a:t>
            </a:r>
          </a:p>
          <a:p>
            <a:pPr marL="514350" indent="-514350">
              <a:buClr>
                <a:srgbClr val="002060"/>
              </a:buClr>
              <a:buFont typeface="+mj-lt"/>
              <a:buAutoNum type="arabicPeriod"/>
            </a:pPr>
            <a:r>
              <a:rPr lang="en-US" sz="3200" b="1" dirty="0"/>
              <a:t>What did you already know but see in a new way?</a:t>
            </a:r>
          </a:p>
          <a:p>
            <a:pPr marL="514350" indent="-514350">
              <a:buClr>
                <a:srgbClr val="002060"/>
              </a:buClr>
              <a:buFont typeface="+mj-lt"/>
              <a:buAutoNum type="arabicPeriod"/>
            </a:pPr>
            <a:r>
              <a:rPr lang="en-US" sz="3200" b="1" dirty="0"/>
              <a:t>What do you still need help with?</a:t>
            </a:r>
          </a:p>
        </p:txBody>
      </p:sp>
      <p:sp>
        <p:nvSpPr>
          <p:cNvPr id="7" name="TextBox 6">
            <a:extLst>
              <a:ext uri="{FF2B5EF4-FFF2-40B4-BE49-F238E27FC236}">
                <a16:creationId xmlns:a16="http://schemas.microsoft.com/office/drawing/2014/main" id="{7B658F93-EE9F-4978-890B-D0D389766214}"/>
              </a:ext>
            </a:extLst>
          </p:cNvPr>
          <p:cNvSpPr txBox="1"/>
          <p:nvPr/>
        </p:nvSpPr>
        <p:spPr>
          <a:xfrm>
            <a:off x="777753" y="863276"/>
            <a:ext cx="855299" cy="769441"/>
          </a:xfrm>
          <a:prstGeom prst="rect">
            <a:avLst/>
          </a:prstGeom>
          <a:noFill/>
          <a:ln w="38100">
            <a:solidFill>
              <a:schemeClr val="accent1">
                <a:lumMod val="60000"/>
                <a:lumOff val="40000"/>
              </a:schemeClr>
            </a:solidFill>
          </a:ln>
        </p:spPr>
        <p:txBody>
          <a:bodyPr wrap="square" rtlCol="0">
            <a:spAutoFit/>
          </a:bodyPr>
          <a:lstStyle/>
          <a:p>
            <a:pPr algn="ctr">
              <a:spcAft>
                <a:spcPts val="600"/>
              </a:spcAft>
            </a:pPr>
            <a:r>
              <a:rPr lang="en-US" sz="4400" dirty="0">
                <a:solidFill>
                  <a:schemeClr val="bg1"/>
                </a:solidFill>
              </a:rPr>
              <a:t>RT</a:t>
            </a:r>
          </a:p>
        </p:txBody>
      </p:sp>
    </p:spTree>
    <p:extLst>
      <p:ext uri="{BB962C8B-B14F-4D97-AF65-F5344CB8AC3E}">
        <p14:creationId xmlns:p14="http://schemas.microsoft.com/office/powerpoint/2010/main" val="2771352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C88A37B-BE34-4FD5-AF39-DAB36E115BA3}"/>
              </a:ext>
            </a:extLst>
          </p:cNvPr>
          <p:cNvSpPr txBox="1"/>
          <p:nvPr/>
        </p:nvSpPr>
        <p:spPr>
          <a:xfrm>
            <a:off x="4291458" y="561018"/>
            <a:ext cx="7183119" cy="1308993"/>
          </a:xfrm>
          <a:prstGeom prst="rect">
            <a:avLst/>
          </a:prstGeom>
          <a:noFill/>
        </p:spPr>
        <p:txBody>
          <a:bodyPr wrap="square" rtlCol="0" anchor="t">
            <a:normAutofit/>
          </a:bodyPr>
          <a:lstStyle/>
          <a:p>
            <a:pPr marL="741363" indent="-741363">
              <a:spcAft>
                <a:spcPts val="600"/>
              </a:spcAft>
            </a:pPr>
            <a:r>
              <a:rPr lang="en-US" sz="3600" b="1" dirty="0">
                <a:solidFill>
                  <a:srgbClr val="C00000"/>
                </a:solidFill>
              </a:rPr>
              <a:t>EQ: </a:t>
            </a:r>
            <a:r>
              <a:rPr lang="en-US" sz="3600" b="1" dirty="0"/>
              <a:t>How can we use models to help us learn and solve problems?</a:t>
            </a:r>
          </a:p>
          <a:p>
            <a:pPr>
              <a:spcAft>
                <a:spcPts val="600"/>
              </a:spcAft>
            </a:pPr>
            <a:endParaRPr lang="en-US" sz="3200" dirty="0"/>
          </a:p>
        </p:txBody>
      </p:sp>
      <p:sp>
        <p:nvSpPr>
          <p:cNvPr id="6" name="Content Placeholder 2">
            <a:extLst>
              <a:ext uri="{FF2B5EF4-FFF2-40B4-BE49-F238E27FC236}">
                <a16:creationId xmlns:a16="http://schemas.microsoft.com/office/drawing/2014/main" id="{3BD466AB-C946-49C8-8382-F66ADBE5EDC3}"/>
              </a:ext>
            </a:extLst>
          </p:cNvPr>
          <p:cNvSpPr txBox="1">
            <a:spLocks/>
          </p:cNvSpPr>
          <p:nvPr/>
        </p:nvSpPr>
        <p:spPr>
          <a:xfrm>
            <a:off x="4776913" y="3758505"/>
            <a:ext cx="6785167" cy="1440220"/>
          </a:xfrm>
          <a:prstGeom prst="rect">
            <a:avLst/>
          </a:prstGeom>
        </p:spPr>
        <p:txBody>
          <a:bodyPr vert="horz" wrap="square"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indent="-630238">
              <a:buNone/>
            </a:pPr>
            <a:r>
              <a:rPr lang="en-US" sz="3200" b="1" dirty="0">
                <a:solidFill>
                  <a:srgbClr val="C00000"/>
                </a:solidFill>
              </a:rPr>
              <a:t>SC: </a:t>
            </a:r>
            <a:r>
              <a:rPr lang="en-US" sz="3200" b="1" u="sng" dirty="0">
                <a:solidFill>
                  <a:srgbClr val="C00000"/>
                </a:solidFill>
              </a:rPr>
              <a:t>Revise</a:t>
            </a:r>
            <a:r>
              <a:rPr lang="en-US" sz="3200" b="1" dirty="0">
                <a:solidFill>
                  <a:srgbClr val="C00000"/>
                </a:solidFill>
              </a:rPr>
              <a:t> </a:t>
            </a:r>
            <a:r>
              <a:rPr lang="en-US" sz="3200" b="1" dirty="0"/>
              <a:t>the lava lamp </a:t>
            </a:r>
            <a:r>
              <a:rPr lang="en-US" sz="3200" b="1" u="sng" dirty="0">
                <a:solidFill>
                  <a:srgbClr val="C00000"/>
                </a:solidFill>
              </a:rPr>
              <a:t>model</a:t>
            </a:r>
            <a:r>
              <a:rPr lang="en-US" sz="3200" b="1" dirty="0">
                <a:solidFill>
                  <a:srgbClr val="C00000"/>
                </a:solidFill>
              </a:rPr>
              <a:t> </a:t>
            </a:r>
            <a:r>
              <a:rPr lang="en-US" sz="3200" b="1" u="sng" dirty="0">
                <a:solidFill>
                  <a:srgbClr val="C00000"/>
                </a:solidFill>
              </a:rPr>
              <a:t>to include</a:t>
            </a:r>
            <a:r>
              <a:rPr lang="en-US" sz="3200" b="1" dirty="0">
                <a:solidFill>
                  <a:srgbClr val="C00000"/>
                </a:solidFill>
              </a:rPr>
              <a:t> </a:t>
            </a:r>
            <a:r>
              <a:rPr lang="en-US" sz="3200" b="1" u="sng" dirty="0">
                <a:solidFill>
                  <a:srgbClr val="C00000"/>
                </a:solidFill>
              </a:rPr>
              <a:t>the</a:t>
            </a:r>
            <a:r>
              <a:rPr lang="en-US" sz="3200" b="1" dirty="0"/>
              <a:t> phenomenon of </a:t>
            </a:r>
            <a:r>
              <a:rPr lang="en-US" sz="3200" b="1" u="sng" dirty="0">
                <a:solidFill>
                  <a:srgbClr val="C00000"/>
                </a:solidFill>
              </a:rPr>
              <a:t>“density.”</a:t>
            </a:r>
          </a:p>
        </p:txBody>
      </p:sp>
      <p:sp>
        <p:nvSpPr>
          <p:cNvPr id="3" name="Content Placeholder 2">
            <a:extLst>
              <a:ext uri="{FF2B5EF4-FFF2-40B4-BE49-F238E27FC236}">
                <a16:creationId xmlns:a16="http://schemas.microsoft.com/office/drawing/2014/main" id="{2E26E04D-0745-4B36-B64C-7A79756B698B}"/>
              </a:ext>
            </a:extLst>
          </p:cNvPr>
          <p:cNvSpPr>
            <a:spLocks noGrp="1"/>
          </p:cNvSpPr>
          <p:nvPr>
            <p:ph idx="1"/>
          </p:nvPr>
        </p:nvSpPr>
        <p:spPr>
          <a:xfrm>
            <a:off x="4776913" y="2271992"/>
            <a:ext cx="6697663" cy="1084530"/>
          </a:xfrm>
        </p:spPr>
        <p:txBody>
          <a:bodyPr wrap="square" anchor="t">
            <a:normAutofit/>
          </a:bodyPr>
          <a:lstStyle/>
          <a:p>
            <a:pPr marL="517525" indent="-517525">
              <a:buNone/>
            </a:pPr>
            <a:r>
              <a:rPr lang="en-US" sz="3200" b="1" dirty="0">
                <a:solidFill>
                  <a:srgbClr val="C00000"/>
                </a:solidFill>
              </a:rPr>
              <a:t>LT: </a:t>
            </a:r>
            <a:r>
              <a:rPr lang="en-US" sz="3200" b="1" dirty="0"/>
              <a:t>I can </a:t>
            </a:r>
            <a:r>
              <a:rPr lang="en-US" sz="3200" b="1" u="sng" dirty="0">
                <a:solidFill>
                  <a:srgbClr val="C00000"/>
                </a:solidFill>
              </a:rPr>
              <a:t>c</a:t>
            </a:r>
            <a:r>
              <a:rPr lang="en-US" b="1" u="sng" dirty="0">
                <a:solidFill>
                  <a:srgbClr val="C00000"/>
                </a:solidFill>
              </a:rPr>
              <a:t>onstruct</a:t>
            </a:r>
            <a:r>
              <a:rPr lang="en-US" sz="3200" b="1" dirty="0"/>
              <a:t> models to show </a:t>
            </a:r>
            <a:r>
              <a:rPr lang="en-US" sz="3200" b="1" u="sng" dirty="0">
                <a:solidFill>
                  <a:srgbClr val="C00000"/>
                </a:solidFill>
              </a:rPr>
              <a:t>how systems</a:t>
            </a:r>
            <a:r>
              <a:rPr lang="en-US" sz="3200" b="1" dirty="0">
                <a:solidFill>
                  <a:srgbClr val="C00000"/>
                </a:solidFill>
              </a:rPr>
              <a:t> </a:t>
            </a:r>
            <a:r>
              <a:rPr lang="en-US" sz="3200" b="1" dirty="0"/>
              <a:t>work.</a:t>
            </a:r>
          </a:p>
          <a:p>
            <a:pPr marL="517525" indent="-517525">
              <a:buNone/>
            </a:pPr>
            <a:endParaRPr lang="en-US" sz="3200" b="1" dirty="0"/>
          </a:p>
        </p:txBody>
      </p:sp>
      <p:sp>
        <p:nvSpPr>
          <p:cNvPr id="4" name="Arrow: Pentagon 3">
            <a:extLst>
              <a:ext uri="{FF2B5EF4-FFF2-40B4-BE49-F238E27FC236}">
                <a16:creationId xmlns:a16="http://schemas.microsoft.com/office/drawing/2014/main" id="{C2FE7FE3-0083-498D-8873-B2CC038338C5}"/>
              </a:ext>
            </a:extLst>
          </p:cNvPr>
          <p:cNvSpPr/>
          <p:nvPr/>
        </p:nvSpPr>
        <p:spPr>
          <a:xfrm>
            <a:off x="924560" y="1818640"/>
            <a:ext cx="3159760" cy="2875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kern="1200" dirty="0">
                <a:solidFill>
                  <a:srgbClr val="FFFFFF"/>
                </a:solidFill>
                <a:effectLst>
                  <a:outerShdw blurRad="38100" dist="38100" dir="2700000" algn="tl">
                    <a:srgbClr val="000000">
                      <a:alpha val="43137"/>
                    </a:srgbClr>
                  </a:outerShdw>
                </a:effectLst>
                <a:latin typeface="+mj-lt"/>
                <a:ea typeface="+mj-ea"/>
                <a:cs typeface="+mj-cs"/>
              </a:rPr>
              <a:t>LEARNING</a:t>
            </a:r>
            <a:r>
              <a:rPr lang="en-US" sz="4000" b="1" kern="1200" dirty="0">
                <a:solidFill>
                  <a:srgbClr val="FFFFFF"/>
                </a:solidFill>
                <a:effectLst>
                  <a:outerShdw blurRad="38100" dist="38100" dir="2700000" algn="tl">
                    <a:srgbClr val="000000">
                      <a:alpha val="43137"/>
                    </a:srgbClr>
                  </a:outerShdw>
                </a:effectLst>
                <a:ea typeface="+mj-ea"/>
                <a:cs typeface="+mj-cs"/>
              </a:rPr>
              <a:t> </a:t>
            </a:r>
            <a:r>
              <a:rPr lang="en-US" sz="4000" b="1" kern="1200" dirty="0">
                <a:solidFill>
                  <a:srgbClr val="FFFFFF"/>
                </a:solidFill>
                <a:effectLst>
                  <a:outerShdw blurRad="38100" dist="38100" dir="2700000" algn="tl">
                    <a:srgbClr val="000000">
                      <a:alpha val="43137"/>
                    </a:srgbClr>
                  </a:outerShdw>
                </a:effectLst>
                <a:latin typeface="+mj-lt"/>
                <a:ea typeface="+mj-ea"/>
                <a:cs typeface="+mj-cs"/>
              </a:rPr>
              <a:t>GOALS</a:t>
            </a:r>
            <a:endParaRPr lang="en-US" sz="4000" dirty="0">
              <a:latin typeface="+mj-lt"/>
            </a:endParaRPr>
          </a:p>
        </p:txBody>
      </p:sp>
    </p:spTree>
    <p:extLst>
      <p:ext uri="{BB962C8B-B14F-4D97-AF65-F5344CB8AC3E}">
        <p14:creationId xmlns:p14="http://schemas.microsoft.com/office/powerpoint/2010/main" val="2220586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CA9CEF99-39CF-406E-8FCF-5EEDCCA2A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1" name="Picture 90">
            <a:extLst>
              <a:ext uri="{FF2B5EF4-FFF2-40B4-BE49-F238E27FC236}">
                <a16:creationId xmlns:a16="http://schemas.microsoft.com/office/drawing/2014/main" id="{355717D4-33C9-419C-8D9C-17C7079673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93" name="Rectangle 92">
            <a:extLst>
              <a:ext uri="{FF2B5EF4-FFF2-40B4-BE49-F238E27FC236}">
                <a16:creationId xmlns:a16="http://schemas.microsoft.com/office/drawing/2014/main" id="{DE152F22-1707-453C-8C48-6B5CDD242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90F3EC41-E060-4D79-8F5B-1DD6A3A9D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678" y="0"/>
            <a:ext cx="11145980" cy="687072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A08FDCA2-6E53-4B29-B9D6-35E1432635B0}"/>
              </a:ext>
            </a:extLst>
          </p:cNvPr>
          <p:cNvSpPr>
            <a:spLocks noGrp="1"/>
          </p:cNvSpPr>
          <p:nvPr>
            <p:ph type="title"/>
          </p:nvPr>
        </p:nvSpPr>
        <p:spPr>
          <a:xfrm>
            <a:off x="1221354" y="70447"/>
            <a:ext cx="9681394" cy="1329804"/>
          </a:xfrm>
        </p:spPr>
        <p:txBody>
          <a:bodyPr anchor="b">
            <a:normAutofit/>
          </a:bodyPr>
          <a:lstStyle/>
          <a:p>
            <a:pPr algn="ctr">
              <a:spcBef>
                <a:spcPts val="0"/>
              </a:spcBef>
            </a:pPr>
            <a:r>
              <a:rPr lang="en-US" sz="3700" b="1" dirty="0">
                <a:latin typeface="Cambria Math" panose="02040503050406030204" pitchFamily="18" charset="0"/>
                <a:ea typeface="Cambria Math" panose="02040503050406030204" pitchFamily="18" charset="0"/>
              </a:rPr>
              <a:t>EXTENSION: Cookie Monster Explains Science</a:t>
            </a:r>
          </a:p>
        </p:txBody>
      </p:sp>
      <p:sp>
        <p:nvSpPr>
          <p:cNvPr id="3" name="Content Placeholder 2">
            <a:extLst>
              <a:ext uri="{FF2B5EF4-FFF2-40B4-BE49-F238E27FC236}">
                <a16:creationId xmlns:a16="http://schemas.microsoft.com/office/drawing/2014/main" id="{0BD14B19-5F9F-40A7-A6B1-662174A265A8}"/>
              </a:ext>
            </a:extLst>
          </p:cNvPr>
          <p:cNvSpPr>
            <a:spLocks noGrp="1"/>
          </p:cNvSpPr>
          <p:nvPr>
            <p:ph idx="1"/>
          </p:nvPr>
        </p:nvSpPr>
        <p:spPr>
          <a:xfrm>
            <a:off x="7118538" y="1176177"/>
            <a:ext cx="4401182" cy="5434829"/>
          </a:xfrm>
          <a:solidFill>
            <a:srgbClr val="4472C4">
              <a:alpha val="20000"/>
            </a:srgbClr>
          </a:solidFill>
        </p:spPr>
        <p:txBody>
          <a:bodyPr anchor="t">
            <a:normAutofit/>
          </a:bodyPr>
          <a:lstStyle/>
          <a:p>
            <a:endParaRPr lang="en-US" sz="1800" b="1" dirty="0"/>
          </a:p>
          <a:p>
            <a:pPr marL="0" indent="0">
              <a:buNone/>
            </a:pPr>
            <a:r>
              <a:rPr lang="en-US" sz="2600" b="1" i="1" dirty="0"/>
              <a:t>(If we have time after we write Revised Thoughts, we will watch this video.)</a:t>
            </a:r>
          </a:p>
          <a:p>
            <a:pPr marL="0" indent="0" algn="ctr">
              <a:buNone/>
            </a:pPr>
            <a:r>
              <a:rPr lang="en-US" sz="2600" b="1" i="1" dirty="0"/>
              <a:t>Follow this link to watch the</a:t>
            </a:r>
          </a:p>
          <a:p>
            <a:pPr marL="0" indent="0" algn="ctr">
              <a:buNone/>
            </a:pPr>
            <a:r>
              <a:rPr lang="en-US" sz="2600" b="1" i="1" dirty="0">
                <a:hlinkClick r:id="rId3"/>
              </a:rPr>
              <a:t>SESAME STREET SCIENCE VIDEO </a:t>
            </a:r>
            <a:endParaRPr lang="en-US" sz="2600" b="1" i="1" dirty="0"/>
          </a:p>
          <a:p>
            <a:pPr marL="0" indent="0" algn="ctr">
              <a:buNone/>
            </a:pPr>
            <a:r>
              <a:rPr lang="en-US" sz="2600" b="1" i="1" u="sng" dirty="0"/>
              <a:t>Make predictions</a:t>
            </a:r>
            <a:r>
              <a:rPr lang="en-US" sz="2600" b="1" i="1" dirty="0"/>
              <a:t> about what will sink or float!</a:t>
            </a:r>
          </a:p>
          <a:p>
            <a:pPr algn="ctr"/>
            <a:endParaRPr lang="en-US" sz="1200" dirty="0"/>
          </a:p>
        </p:txBody>
      </p:sp>
      <p:pic>
        <p:nvPicPr>
          <p:cNvPr id="9" name="Picture 8">
            <a:extLst>
              <a:ext uri="{FF2B5EF4-FFF2-40B4-BE49-F238E27FC236}">
                <a16:creationId xmlns:a16="http://schemas.microsoft.com/office/drawing/2014/main" id="{DA868AF6-A854-4AEE-B97F-BAB51E2759D7}"/>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t="19463" r="1" b="1"/>
          <a:stretch/>
        </p:blipFill>
        <p:spPr>
          <a:xfrm>
            <a:off x="1141716" y="1582306"/>
            <a:ext cx="5813884" cy="31714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1">
            <a:extLst>
              <a:ext uri="{FF2B5EF4-FFF2-40B4-BE49-F238E27FC236}">
                <a16:creationId xmlns:a16="http://schemas.microsoft.com/office/drawing/2014/main" id="{CB59F415-B841-48CC-98FD-D7E8A42C0377}"/>
              </a:ext>
            </a:extLst>
          </p:cNvPr>
          <p:cNvPicPr>
            <a:picLocks noChangeAspect="1"/>
          </p:cNvPicPr>
          <p:nvPr/>
        </p:nvPicPr>
        <p:blipFill rotWithShape="1">
          <a:blip r:embed="rId6"/>
          <a:srcRect l="4601" t="8150" r="52941" b="40142"/>
          <a:stretch/>
        </p:blipFill>
        <p:spPr>
          <a:xfrm>
            <a:off x="2037868" y="4935802"/>
            <a:ext cx="1285304" cy="1207531"/>
          </a:xfrm>
          <a:prstGeom prst="rect">
            <a:avLst/>
          </a:prstGeom>
        </p:spPr>
      </p:pic>
      <p:pic>
        <p:nvPicPr>
          <p:cNvPr id="23" name="Picture 22">
            <a:extLst>
              <a:ext uri="{FF2B5EF4-FFF2-40B4-BE49-F238E27FC236}">
                <a16:creationId xmlns:a16="http://schemas.microsoft.com/office/drawing/2014/main" id="{5F4607BB-5756-458F-ADB2-3EDD7E6FCBBC}"/>
              </a:ext>
            </a:extLst>
          </p:cNvPr>
          <p:cNvPicPr>
            <a:picLocks noChangeAspect="1"/>
          </p:cNvPicPr>
          <p:nvPr/>
        </p:nvPicPr>
        <p:blipFill rotWithShape="1">
          <a:blip r:embed="rId6"/>
          <a:srcRect l="50000" t="5577" r="11446" b="49057"/>
          <a:stretch/>
        </p:blipFill>
        <p:spPr>
          <a:xfrm>
            <a:off x="4809171" y="4976685"/>
            <a:ext cx="1285305" cy="1166648"/>
          </a:xfrm>
          <a:prstGeom prst="rect">
            <a:avLst/>
          </a:prstGeom>
        </p:spPr>
      </p:pic>
    </p:spTree>
    <p:extLst>
      <p:ext uri="{BB962C8B-B14F-4D97-AF65-F5344CB8AC3E}">
        <p14:creationId xmlns:p14="http://schemas.microsoft.com/office/powerpoint/2010/main" val="251842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EA32E9-139C-428B-97A5-CEE617E11EC7}"/>
              </a:ext>
            </a:extLst>
          </p:cNvPr>
          <p:cNvSpPr>
            <a:spLocks noGrp="1"/>
          </p:cNvSpPr>
          <p:nvPr>
            <p:ph type="title"/>
          </p:nvPr>
        </p:nvSpPr>
        <p:spPr>
          <a:xfrm>
            <a:off x="838200" y="585216"/>
            <a:ext cx="10515600" cy="1325563"/>
          </a:xfrm>
        </p:spPr>
        <p:txBody>
          <a:bodyPr>
            <a:normAutofit/>
          </a:bodyPr>
          <a:lstStyle/>
          <a:p>
            <a:r>
              <a:rPr lang="en-US" b="1">
                <a:solidFill>
                  <a:schemeClr val="bg1"/>
                </a:solidFill>
                <a:latin typeface="BrowalliaUPC" panose="020B0604020202020204" pitchFamily="34" charset="-34"/>
                <a:cs typeface="BrowalliaUPC" panose="020B0604020202020204" pitchFamily="34" charset="-34"/>
              </a:rPr>
              <a:t>Look &amp; Think… (1 minute)</a:t>
            </a:r>
          </a:p>
        </p:txBody>
      </p:sp>
      <p:pic>
        <p:nvPicPr>
          <p:cNvPr id="4" name="Picture 3">
            <a:extLst>
              <a:ext uri="{FF2B5EF4-FFF2-40B4-BE49-F238E27FC236}">
                <a16:creationId xmlns:a16="http://schemas.microsoft.com/office/drawing/2014/main" id="{480B0B47-3649-4C73-81FA-FCA582156F6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r="4588" b="1"/>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037F8787-1AC2-4F9A-BC67-111076B42D8B}"/>
              </a:ext>
            </a:extLst>
          </p:cNvPr>
          <p:cNvSpPr>
            <a:spLocks noGrp="1"/>
          </p:cNvSpPr>
          <p:nvPr>
            <p:ph idx="1"/>
          </p:nvPr>
        </p:nvSpPr>
        <p:spPr>
          <a:xfrm>
            <a:off x="7546848" y="2516777"/>
            <a:ext cx="3803904" cy="3660185"/>
          </a:xfrm>
        </p:spPr>
        <p:txBody>
          <a:bodyPr anchor="ctr">
            <a:normAutofit/>
          </a:bodyPr>
          <a:lstStyle/>
          <a:p>
            <a:pPr marL="514350" indent="-514350">
              <a:buClr>
                <a:srgbClr val="002060"/>
              </a:buClr>
              <a:buFont typeface="+mj-lt"/>
              <a:buAutoNum type="arabicPeriod"/>
            </a:pPr>
            <a:r>
              <a:rPr lang="en-US" sz="2200" b="1"/>
              <a:t>Look at the picture and try to figure out why it looks like this? </a:t>
            </a:r>
          </a:p>
          <a:p>
            <a:pPr marL="514350" indent="-514350">
              <a:buClr>
                <a:srgbClr val="002060"/>
              </a:buClr>
              <a:buFont typeface="+mj-lt"/>
              <a:buAutoNum type="arabicPeriod"/>
            </a:pPr>
            <a:r>
              <a:rPr lang="en-US" sz="2200" b="1"/>
              <a:t>Why aren’t the liquids and solids mixing?</a:t>
            </a:r>
          </a:p>
        </p:txBody>
      </p:sp>
    </p:spTree>
    <p:extLst>
      <p:ext uri="{BB962C8B-B14F-4D97-AF65-F5344CB8AC3E}">
        <p14:creationId xmlns:p14="http://schemas.microsoft.com/office/powerpoint/2010/main" val="2590053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FDDEEA-AAD8-4D46-921B-32E61702F1E3}"/>
              </a:ext>
            </a:extLst>
          </p:cNvPr>
          <p:cNvSpPr>
            <a:spLocks noGrp="1"/>
          </p:cNvSpPr>
          <p:nvPr>
            <p:ph type="title"/>
          </p:nvPr>
        </p:nvSpPr>
        <p:spPr>
          <a:xfrm>
            <a:off x="743951" y="711064"/>
            <a:ext cx="4012519" cy="2021976"/>
          </a:xfrm>
        </p:spPr>
        <p:txBody>
          <a:bodyPr>
            <a:normAutofit/>
          </a:bodyPr>
          <a:lstStyle/>
          <a:p>
            <a:pPr algn="ctr">
              <a:lnSpc>
                <a:spcPct val="70000"/>
              </a:lnSpc>
            </a:pPr>
            <a:r>
              <a:rPr lang="en-US" sz="6000" b="1" dirty="0">
                <a:latin typeface="Browallia New" panose="020B0604020202020204" pitchFamily="34" charset="-34"/>
                <a:cs typeface="Browallia New" panose="020B0604020202020204" pitchFamily="34" charset="-34"/>
              </a:rPr>
              <a:t>Initial Thoughts</a:t>
            </a:r>
            <a:br>
              <a:rPr lang="en-US" sz="6000" b="1" dirty="0">
                <a:latin typeface="Browallia New" panose="020B0604020202020204" pitchFamily="34" charset="-34"/>
                <a:cs typeface="Browallia New" panose="020B0604020202020204" pitchFamily="34" charset="-34"/>
              </a:rPr>
            </a:br>
            <a:r>
              <a:rPr lang="en-US" sz="3600" b="1" dirty="0">
                <a:latin typeface="Browallia New" panose="020B0604020202020204" pitchFamily="34" charset="-34"/>
                <a:cs typeface="Browallia New" panose="020B0604020202020204" pitchFamily="34" charset="-34"/>
              </a:rPr>
              <a:t>Choose 2</a:t>
            </a:r>
            <a:endParaRPr lang="en-US" sz="2800" b="1" dirty="0">
              <a:latin typeface="Browallia New" panose="020B0604020202020204" pitchFamily="34" charset="-34"/>
              <a:cs typeface="Browallia New" panose="020B0604020202020204" pitchFamily="34" charset="-34"/>
            </a:endParaRP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6FF7780-79E3-47EE-B717-F518C4256CE8}"/>
              </a:ext>
            </a:extLst>
          </p:cNvPr>
          <p:cNvSpPr>
            <a:spLocks noGrp="1"/>
          </p:cNvSpPr>
          <p:nvPr>
            <p:ph idx="1"/>
          </p:nvPr>
        </p:nvSpPr>
        <p:spPr>
          <a:xfrm>
            <a:off x="4974339" y="1039267"/>
            <a:ext cx="5795264" cy="4775897"/>
          </a:xfrm>
        </p:spPr>
        <p:txBody>
          <a:bodyPr anchor="ctr">
            <a:normAutofit/>
          </a:bodyPr>
          <a:lstStyle/>
          <a:p>
            <a:pPr marL="0" indent="0" algn="ctr">
              <a:buNone/>
            </a:pPr>
            <a:r>
              <a:rPr lang="en-US" b="1" dirty="0"/>
              <a:t>ANSWER THESE QUESTIONS IN YOUR SCIENCE NOTEBOOK: </a:t>
            </a:r>
          </a:p>
          <a:p>
            <a:pPr marL="514350" indent="-514350">
              <a:buClr>
                <a:srgbClr val="C00000"/>
              </a:buClr>
              <a:buFont typeface="+mj-lt"/>
              <a:buAutoNum type="arabicPeriod"/>
            </a:pPr>
            <a:r>
              <a:rPr lang="en-US" b="1" dirty="0"/>
              <a:t>When have you heard the word “</a:t>
            </a:r>
            <a:r>
              <a:rPr lang="en-US" b="1" u="sng" dirty="0">
                <a:solidFill>
                  <a:srgbClr val="FF0000"/>
                </a:solidFill>
              </a:rPr>
              <a:t>Density</a:t>
            </a:r>
            <a:r>
              <a:rPr lang="en-US" b="1" dirty="0"/>
              <a:t>” before?</a:t>
            </a:r>
          </a:p>
          <a:p>
            <a:pPr marL="514350" indent="-514350">
              <a:buFont typeface="+mj-lt"/>
              <a:buAutoNum type="arabicPeriod"/>
            </a:pPr>
            <a:r>
              <a:rPr lang="en-US" sz="2800" b="1" dirty="0"/>
              <a:t>Why does the lava (wax) move up and down?</a:t>
            </a:r>
          </a:p>
          <a:p>
            <a:pPr marL="514350" indent="-514350">
              <a:buFont typeface="+mj-lt"/>
              <a:buAutoNum type="arabicPeriod"/>
            </a:pPr>
            <a:r>
              <a:rPr lang="en-US" sz="2800" b="1" dirty="0"/>
              <a:t>What happens to the lava when the lamp is not turned on?</a:t>
            </a:r>
          </a:p>
        </p:txBody>
      </p:sp>
      <p:grpSp>
        <p:nvGrpSpPr>
          <p:cNvPr id="18" name="Group 17">
            <a:extLst>
              <a:ext uri="{FF2B5EF4-FFF2-40B4-BE49-F238E27FC236}">
                <a16:creationId xmlns:a16="http://schemas.microsoft.com/office/drawing/2014/main" id="{606F2A8A-474D-4B82-B205-F04CF5E888C1}"/>
              </a:ext>
            </a:extLst>
          </p:cNvPr>
          <p:cNvGrpSpPr/>
          <p:nvPr/>
        </p:nvGrpSpPr>
        <p:grpSpPr>
          <a:xfrm>
            <a:off x="1681033" y="2523697"/>
            <a:ext cx="1845462" cy="3623239"/>
            <a:chOff x="892693" y="2925752"/>
            <a:chExt cx="1696720" cy="3247647"/>
          </a:xfrm>
        </p:grpSpPr>
        <p:pic>
          <p:nvPicPr>
            <p:cNvPr id="7" name="Picture 6">
              <a:extLst>
                <a:ext uri="{FF2B5EF4-FFF2-40B4-BE49-F238E27FC236}">
                  <a16:creationId xmlns:a16="http://schemas.microsoft.com/office/drawing/2014/main" id="{2CA64CF1-9276-44BD-89DC-F44E128FD802}"/>
                </a:ext>
              </a:extLst>
            </p:cNvPr>
            <p:cNvPicPr>
              <a:picLocks noChangeAspect="1"/>
            </p:cNvPicPr>
            <p:nvPr/>
          </p:nvPicPr>
          <p:blipFill rotWithShape="1">
            <a:blip r:embed="rId2"/>
            <a:srcRect l="25316" t="6706" r="17155" b="8975"/>
            <a:stretch/>
          </p:blipFill>
          <p:spPr>
            <a:xfrm>
              <a:off x="934720" y="2925752"/>
              <a:ext cx="1612666" cy="2852748"/>
            </a:xfrm>
            <a:prstGeom prst="rect">
              <a:avLst/>
            </a:prstGeom>
          </p:spPr>
        </p:pic>
        <p:sp>
          <p:nvSpPr>
            <p:cNvPr id="11" name="TextBox 10">
              <a:extLst>
                <a:ext uri="{FF2B5EF4-FFF2-40B4-BE49-F238E27FC236}">
                  <a16:creationId xmlns:a16="http://schemas.microsoft.com/office/drawing/2014/main" id="{2F854694-F508-4520-BAE0-002834DF24AD}"/>
                </a:ext>
              </a:extLst>
            </p:cNvPr>
            <p:cNvSpPr txBox="1"/>
            <p:nvPr/>
          </p:nvSpPr>
          <p:spPr>
            <a:xfrm>
              <a:off x="892693" y="5804067"/>
              <a:ext cx="1696720" cy="369332"/>
            </a:xfrm>
            <a:prstGeom prst="rect">
              <a:avLst/>
            </a:prstGeom>
            <a:noFill/>
          </p:spPr>
          <p:txBody>
            <a:bodyPr wrap="square" rtlCol="0">
              <a:spAutoFit/>
            </a:bodyPr>
            <a:lstStyle/>
            <a:p>
              <a:r>
                <a:rPr lang="en-US" b="1" dirty="0"/>
                <a:t>Lava Lamp Light</a:t>
              </a:r>
            </a:p>
          </p:txBody>
        </p:sp>
      </p:grpSp>
      <p:sp>
        <p:nvSpPr>
          <p:cNvPr id="3" name="TextBox 2">
            <a:extLst>
              <a:ext uri="{FF2B5EF4-FFF2-40B4-BE49-F238E27FC236}">
                <a16:creationId xmlns:a16="http://schemas.microsoft.com/office/drawing/2014/main" id="{B06A7D63-A148-49F6-8AD9-4A83EC01E585}"/>
              </a:ext>
            </a:extLst>
          </p:cNvPr>
          <p:cNvSpPr txBox="1"/>
          <p:nvPr/>
        </p:nvSpPr>
        <p:spPr>
          <a:xfrm>
            <a:off x="7435532" y="865555"/>
            <a:ext cx="690880" cy="646331"/>
          </a:xfrm>
          <a:prstGeom prst="rect">
            <a:avLst/>
          </a:prstGeom>
          <a:noFill/>
          <a:ln w="38100">
            <a:solidFill>
              <a:schemeClr val="accent1">
                <a:lumMod val="75000"/>
              </a:schemeClr>
            </a:solidFill>
          </a:ln>
        </p:spPr>
        <p:txBody>
          <a:bodyPr wrap="square" rtlCol="0">
            <a:spAutoFit/>
          </a:bodyPr>
          <a:lstStyle/>
          <a:p>
            <a:pPr algn="ctr"/>
            <a:r>
              <a:rPr lang="en-US" sz="3600" dirty="0"/>
              <a:t>IT</a:t>
            </a:r>
          </a:p>
        </p:txBody>
      </p:sp>
    </p:spTree>
    <p:extLst>
      <p:ext uri="{BB962C8B-B14F-4D97-AF65-F5344CB8AC3E}">
        <p14:creationId xmlns:p14="http://schemas.microsoft.com/office/powerpoint/2010/main" val="815904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C88A37B-BE34-4FD5-AF39-DAB36E115BA3}"/>
              </a:ext>
            </a:extLst>
          </p:cNvPr>
          <p:cNvSpPr txBox="1"/>
          <p:nvPr/>
        </p:nvSpPr>
        <p:spPr>
          <a:xfrm>
            <a:off x="4291458" y="561018"/>
            <a:ext cx="7183119" cy="1308993"/>
          </a:xfrm>
          <a:prstGeom prst="rect">
            <a:avLst/>
          </a:prstGeom>
          <a:noFill/>
        </p:spPr>
        <p:txBody>
          <a:bodyPr wrap="square" rtlCol="0" anchor="t">
            <a:normAutofit/>
          </a:bodyPr>
          <a:lstStyle/>
          <a:p>
            <a:pPr marL="741363" indent="-741363">
              <a:spcAft>
                <a:spcPts val="600"/>
              </a:spcAft>
            </a:pPr>
            <a:r>
              <a:rPr lang="en-US" sz="3600" b="1" dirty="0">
                <a:solidFill>
                  <a:srgbClr val="C00000"/>
                </a:solidFill>
              </a:rPr>
              <a:t>EQ: </a:t>
            </a:r>
            <a:r>
              <a:rPr lang="en-US" sz="3600" b="1" dirty="0"/>
              <a:t>How can we use models to help us learn and solve problems?</a:t>
            </a:r>
          </a:p>
          <a:p>
            <a:pPr>
              <a:spcAft>
                <a:spcPts val="600"/>
              </a:spcAft>
            </a:pPr>
            <a:endParaRPr lang="en-US" sz="3200" dirty="0"/>
          </a:p>
        </p:txBody>
      </p:sp>
      <p:sp>
        <p:nvSpPr>
          <p:cNvPr id="6" name="Content Placeholder 2">
            <a:extLst>
              <a:ext uri="{FF2B5EF4-FFF2-40B4-BE49-F238E27FC236}">
                <a16:creationId xmlns:a16="http://schemas.microsoft.com/office/drawing/2014/main" id="{3BD466AB-C946-49C8-8382-F66ADBE5EDC3}"/>
              </a:ext>
            </a:extLst>
          </p:cNvPr>
          <p:cNvSpPr txBox="1">
            <a:spLocks/>
          </p:cNvSpPr>
          <p:nvPr/>
        </p:nvSpPr>
        <p:spPr>
          <a:xfrm>
            <a:off x="4776913" y="3758505"/>
            <a:ext cx="6785167" cy="1440220"/>
          </a:xfrm>
          <a:prstGeom prst="rect">
            <a:avLst/>
          </a:prstGeom>
        </p:spPr>
        <p:txBody>
          <a:bodyPr vert="horz" wrap="square"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indent="-630238">
              <a:buNone/>
            </a:pPr>
            <a:r>
              <a:rPr lang="en-US" sz="3200" b="1" dirty="0">
                <a:solidFill>
                  <a:srgbClr val="C00000"/>
                </a:solidFill>
              </a:rPr>
              <a:t>SC: </a:t>
            </a:r>
            <a:r>
              <a:rPr lang="en-US" sz="3200" b="1" u="sng" dirty="0">
                <a:solidFill>
                  <a:srgbClr val="C00000"/>
                </a:solidFill>
              </a:rPr>
              <a:t>Revise</a:t>
            </a:r>
            <a:r>
              <a:rPr lang="en-US" sz="3200" b="1" dirty="0">
                <a:solidFill>
                  <a:srgbClr val="C00000"/>
                </a:solidFill>
              </a:rPr>
              <a:t> </a:t>
            </a:r>
            <a:r>
              <a:rPr lang="en-US" sz="3200" b="1" dirty="0"/>
              <a:t>the lava lamp </a:t>
            </a:r>
            <a:r>
              <a:rPr lang="en-US" sz="3200" b="1" u="sng" dirty="0">
                <a:solidFill>
                  <a:srgbClr val="C00000"/>
                </a:solidFill>
              </a:rPr>
              <a:t>model</a:t>
            </a:r>
            <a:r>
              <a:rPr lang="en-US" sz="3200" b="1" dirty="0">
                <a:solidFill>
                  <a:srgbClr val="C00000"/>
                </a:solidFill>
              </a:rPr>
              <a:t> </a:t>
            </a:r>
            <a:r>
              <a:rPr lang="en-US" sz="3200" b="1" u="sng" dirty="0">
                <a:solidFill>
                  <a:srgbClr val="C00000"/>
                </a:solidFill>
              </a:rPr>
              <a:t>to include</a:t>
            </a:r>
            <a:r>
              <a:rPr lang="en-US" sz="3200" b="1" dirty="0">
                <a:solidFill>
                  <a:srgbClr val="C00000"/>
                </a:solidFill>
              </a:rPr>
              <a:t> </a:t>
            </a:r>
            <a:r>
              <a:rPr lang="en-US" sz="3200" b="1" u="sng" dirty="0">
                <a:solidFill>
                  <a:srgbClr val="C00000"/>
                </a:solidFill>
              </a:rPr>
              <a:t>the</a:t>
            </a:r>
            <a:r>
              <a:rPr lang="en-US" sz="3200" b="1" dirty="0"/>
              <a:t> phenomenon of </a:t>
            </a:r>
            <a:r>
              <a:rPr lang="en-US" sz="3200" b="1" u="sng" dirty="0">
                <a:solidFill>
                  <a:srgbClr val="C00000"/>
                </a:solidFill>
              </a:rPr>
              <a:t>“density.”</a:t>
            </a:r>
          </a:p>
        </p:txBody>
      </p:sp>
      <p:sp>
        <p:nvSpPr>
          <p:cNvPr id="3" name="Content Placeholder 2">
            <a:extLst>
              <a:ext uri="{FF2B5EF4-FFF2-40B4-BE49-F238E27FC236}">
                <a16:creationId xmlns:a16="http://schemas.microsoft.com/office/drawing/2014/main" id="{2E26E04D-0745-4B36-B64C-7A79756B698B}"/>
              </a:ext>
            </a:extLst>
          </p:cNvPr>
          <p:cNvSpPr>
            <a:spLocks noGrp="1"/>
          </p:cNvSpPr>
          <p:nvPr>
            <p:ph idx="1"/>
          </p:nvPr>
        </p:nvSpPr>
        <p:spPr>
          <a:xfrm>
            <a:off x="4776913" y="2271992"/>
            <a:ext cx="6697663" cy="1084530"/>
          </a:xfrm>
        </p:spPr>
        <p:txBody>
          <a:bodyPr wrap="square" anchor="t">
            <a:normAutofit/>
          </a:bodyPr>
          <a:lstStyle/>
          <a:p>
            <a:pPr marL="517525" indent="-517525">
              <a:buNone/>
            </a:pPr>
            <a:r>
              <a:rPr lang="en-US" sz="3200" b="1" dirty="0">
                <a:solidFill>
                  <a:srgbClr val="C00000"/>
                </a:solidFill>
              </a:rPr>
              <a:t>LT: </a:t>
            </a:r>
            <a:r>
              <a:rPr lang="en-US" sz="3200" b="1" dirty="0"/>
              <a:t>I can </a:t>
            </a:r>
            <a:r>
              <a:rPr lang="en-US" sz="3200" b="1" u="sng" dirty="0">
                <a:solidFill>
                  <a:srgbClr val="C00000"/>
                </a:solidFill>
              </a:rPr>
              <a:t>c</a:t>
            </a:r>
            <a:r>
              <a:rPr lang="en-US" b="1" u="sng" dirty="0">
                <a:solidFill>
                  <a:srgbClr val="C00000"/>
                </a:solidFill>
              </a:rPr>
              <a:t>onstruct</a:t>
            </a:r>
            <a:r>
              <a:rPr lang="en-US" sz="3200" b="1" dirty="0"/>
              <a:t> models to show </a:t>
            </a:r>
            <a:r>
              <a:rPr lang="en-US" sz="3200" b="1" u="sng" dirty="0">
                <a:solidFill>
                  <a:srgbClr val="C00000"/>
                </a:solidFill>
              </a:rPr>
              <a:t>how systems</a:t>
            </a:r>
            <a:r>
              <a:rPr lang="en-US" sz="3200" b="1" dirty="0">
                <a:solidFill>
                  <a:srgbClr val="C00000"/>
                </a:solidFill>
              </a:rPr>
              <a:t> </a:t>
            </a:r>
            <a:r>
              <a:rPr lang="en-US" sz="3200" b="1" dirty="0"/>
              <a:t>work.</a:t>
            </a:r>
          </a:p>
          <a:p>
            <a:pPr marL="517525" indent="-517525">
              <a:buNone/>
            </a:pPr>
            <a:endParaRPr lang="en-US" sz="3200" b="1" dirty="0"/>
          </a:p>
        </p:txBody>
      </p:sp>
      <p:sp>
        <p:nvSpPr>
          <p:cNvPr id="4" name="Arrow: Pentagon 3">
            <a:extLst>
              <a:ext uri="{FF2B5EF4-FFF2-40B4-BE49-F238E27FC236}">
                <a16:creationId xmlns:a16="http://schemas.microsoft.com/office/drawing/2014/main" id="{C2FE7FE3-0083-498D-8873-B2CC038338C5}"/>
              </a:ext>
            </a:extLst>
          </p:cNvPr>
          <p:cNvSpPr/>
          <p:nvPr/>
        </p:nvSpPr>
        <p:spPr>
          <a:xfrm>
            <a:off x="924560" y="1818640"/>
            <a:ext cx="3159760" cy="2875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kern="1200" dirty="0">
                <a:solidFill>
                  <a:srgbClr val="FFFFFF"/>
                </a:solidFill>
                <a:effectLst>
                  <a:outerShdw blurRad="38100" dist="38100" dir="2700000" algn="tl">
                    <a:srgbClr val="000000">
                      <a:alpha val="43137"/>
                    </a:srgbClr>
                  </a:outerShdw>
                </a:effectLst>
                <a:latin typeface="+mj-lt"/>
                <a:ea typeface="+mj-ea"/>
                <a:cs typeface="+mj-cs"/>
              </a:rPr>
              <a:t>LEARNING</a:t>
            </a:r>
            <a:r>
              <a:rPr lang="en-US" sz="4000" b="1" kern="1200" dirty="0">
                <a:solidFill>
                  <a:srgbClr val="FFFFFF"/>
                </a:solidFill>
                <a:effectLst>
                  <a:outerShdw blurRad="38100" dist="38100" dir="2700000" algn="tl">
                    <a:srgbClr val="000000">
                      <a:alpha val="43137"/>
                    </a:srgbClr>
                  </a:outerShdw>
                </a:effectLst>
                <a:ea typeface="+mj-ea"/>
                <a:cs typeface="+mj-cs"/>
              </a:rPr>
              <a:t> </a:t>
            </a:r>
            <a:r>
              <a:rPr lang="en-US" sz="4000" b="1" kern="1200" dirty="0">
                <a:solidFill>
                  <a:srgbClr val="FFFFFF"/>
                </a:solidFill>
                <a:effectLst>
                  <a:outerShdw blurRad="38100" dist="38100" dir="2700000" algn="tl">
                    <a:srgbClr val="000000">
                      <a:alpha val="43137"/>
                    </a:srgbClr>
                  </a:outerShdw>
                </a:effectLst>
                <a:latin typeface="+mj-lt"/>
                <a:ea typeface="+mj-ea"/>
                <a:cs typeface="+mj-cs"/>
              </a:rPr>
              <a:t>GOALS</a:t>
            </a:r>
            <a:endParaRPr lang="en-US" sz="4000" dirty="0">
              <a:latin typeface="+mj-lt"/>
            </a:endParaRPr>
          </a:p>
        </p:txBody>
      </p:sp>
    </p:spTree>
    <p:extLst>
      <p:ext uri="{BB962C8B-B14F-4D97-AF65-F5344CB8AC3E}">
        <p14:creationId xmlns:p14="http://schemas.microsoft.com/office/powerpoint/2010/main" val="4249583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C0A20-A417-4F36-B619-01CB31EF698C}"/>
              </a:ext>
            </a:extLst>
          </p:cNvPr>
          <p:cNvSpPr>
            <a:spLocks noGrp="1"/>
          </p:cNvSpPr>
          <p:nvPr>
            <p:ph type="title"/>
          </p:nvPr>
        </p:nvSpPr>
        <p:spPr>
          <a:xfrm>
            <a:off x="425777" y="550653"/>
            <a:ext cx="11340446" cy="728384"/>
          </a:xfrm>
        </p:spPr>
        <p:txBody>
          <a:bodyPr>
            <a:normAutofit fontScale="90000"/>
          </a:bodyPr>
          <a:lstStyle/>
          <a:p>
            <a:pPr algn="ctr"/>
            <a:r>
              <a:rPr lang="en-US" sz="3800" b="1" u="sng" dirty="0">
                <a:effectLst>
                  <a:outerShdw blurRad="38100" dist="38100" dir="2700000" algn="tl">
                    <a:srgbClr val="000000">
                      <a:alpha val="43137"/>
                    </a:srgbClr>
                  </a:outerShdw>
                </a:effectLst>
                <a:latin typeface="Californian FB" panose="0207040306080B030204" pitchFamily="18" charset="0"/>
              </a:rPr>
              <a:t>REMEMBER: COMMUNITY OF SCIENCE SAYS… </a:t>
            </a:r>
            <a:br>
              <a:rPr lang="en-US" dirty="0">
                <a:latin typeface="Chiller" panose="04020404031007020602" pitchFamily="82" charset="0"/>
              </a:rPr>
            </a:br>
            <a:r>
              <a:rPr lang="en-US" sz="3600" b="1" dirty="0">
                <a:solidFill>
                  <a:srgbClr val="C00000"/>
                </a:solidFill>
              </a:rPr>
              <a:t>“Models are never finished… They are our best understanding so far.” </a:t>
            </a:r>
            <a:br>
              <a:rPr lang="en-US" sz="3600" b="1" dirty="0">
                <a:solidFill>
                  <a:srgbClr val="C00000"/>
                </a:solidFill>
              </a:rPr>
            </a:br>
            <a:endParaRPr lang="en-US" sz="3600" b="1" dirty="0">
              <a:solidFill>
                <a:srgbClr val="C00000"/>
              </a:solidFill>
              <a:latin typeface="Chiller" panose="04020404031007020602" pitchFamily="82" charset="0"/>
            </a:endParaRPr>
          </a:p>
        </p:txBody>
      </p:sp>
      <p:pic>
        <p:nvPicPr>
          <p:cNvPr id="4" name="Content Placeholder 3">
            <a:extLst>
              <a:ext uri="{FF2B5EF4-FFF2-40B4-BE49-F238E27FC236}">
                <a16:creationId xmlns:a16="http://schemas.microsoft.com/office/drawing/2014/main" id="{5F120E5B-A229-4BD4-8299-A3D953A55604}"/>
              </a:ext>
            </a:extLst>
          </p:cNvPr>
          <p:cNvPicPr>
            <a:picLocks noGrp="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950720" y="1279037"/>
            <a:ext cx="8676641" cy="5449053"/>
          </a:xfrm>
          <a:prstGeom prst="rect">
            <a:avLst/>
          </a:prstGeom>
        </p:spPr>
      </p:pic>
      <p:sp>
        <p:nvSpPr>
          <p:cNvPr id="5" name="Text Box 2">
            <a:extLst>
              <a:ext uri="{FF2B5EF4-FFF2-40B4-BE49-F238E27FC236}">
                <a16:creationId xmlns:a16="http://schemas.microsoft.com/office/drawing/2014/main" id="{ABA97565-FD23-4281-96A3-F03671046A25}"/>
              </a:ext>
            </a:extLst>
          </p:cNvPr>
          <p:cNvSpPr txBox="1">
            <a:spLocks noChangeArrowheads="1"/>
          </p:cNvSpPr>
          <p:nvPr/>
        </p:nvSpPr>
        <p:spPr bwMode="auto">
          <a:xfrm>
            <a:off x="9289592" y="3489960"/>
            <a:ext cx="2777138" cy="3238131"/>
          </a:xfrm>
          <a:prstGeom prst="rect">
            <a:avLst/>
          </a:prstGeom>
          <a:solidFill>
            <a:schemeClr val="accent1">
              <a:lumMod val="75000"/>
            </a:schemeClr>
          </a:solidFill>
          <a:ln w="63500">
            <a:solidFill>
              <a:srgbClr val="000000"/>
            </a:solidFill>
            <a:prstDash val="sysDot"/>
            <a:miter lim="800000"/>
            <a:headEnd/>
            <a:tailEnd/>
          </a:ln>
        </p:spPr>
        <p:txBody>
          <a:bodyPr rot="0" vert="horz" wrap="square" lIns="91440" tIns="45720" rIns="91440" bIns="45720" anchor="t" anchorCtr="0">
            <a:spAutoFit/>
          </a:bodyPr>
          <a:lstStyle/>
          <a:p>
            <a:pPr marL="342900" marR="0" lvl="0" indent="-342900"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n-US" sz="3200" b="1" i="0" u="none" strike="noStrike" kern="0" cap="none" spc="0" normalizeH="0" baseline="0" noProof="0" dirty="0">
                <a:ln>
                  <a:noFill/>
                </a:ln>
                <a:solidFill>
                  <a:srgbClr val="FFFFFF"/>
                </a:solidFill>
                <a:effectLst/>
                <a:uLnTx/>
                <a:uFillTx/>
                <a:latin typeface="Bodoni MT" panose="02070603080606020203" pitchFamily="18" charset="0"/>
                <a:ea typeface="Calibri" panose="020F0502020204030204" pitchFamily="34" charset="0"/>
                <a:cs typeface="Times New Roman" panose="02020603050405020304" pitchFamily="18" charset="0"/>
              </a:rPr>
              <a:t>Might include things we cannot see</a:t>
            </a:r>
            <a:endParaRPr kumimoji="0" lang="en-US" sz="3200" b="0" i="0" u="none" strike="noStrike" kern="0" cap="none" spc="0" normalizeH="0" baseline="0" noProof="0" dirty="0">
              <a:ln>
                <a:noFill/>
              </a:ln>
              <a:solidFill>
                <a:sysClr val="windowText" lastClr="000000"/>
              </a:solidFill>
              <a:effectLst/>
              <a:uLnTx/>
              <a:uFillTx/>
              <a:latin typeface="Bodoni MT" panose="02070603080606020203" pitchFamily="18" charset="0"/>
              <a:ea typeface="Calibri" panose="020F0502020204030204" pitchFamily="34" charset="0"/>
              <a:cs typeface="Times New Roman" panose="02020603050405020304" pitchFamily="18" charset="0"/>
            </a:endParaRPr>
          </a:p>
          <a:p>
            <a:pPr marL="342900" marR="0" lvl="0" indent="-342900"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n-US" sz="3200" b="1" i="0" u="none" strike="noStrike" kern="0" cap="none" spc="0" normalizeH="0" baseline="0" noProof="0" dirty="0">
                <a:ln>
                  <a:noFill/>
                </a:ln>
                <a:solidFill>
                  <a:srgbClr val="FFFFFF"/>
                </a:solidFill>
                <a:effectLst/>
                <a:uLnTx/>
                <a:uFillTx/>
                <a:latin typeface="Bodoni MT" panose="02070603080606020203" pitchFamily="18" charset="0"/>
                <a:ea typeface="Calibri" panose="020F0502020204030204" pitchFamily="34" charset="0"/>
                <a:cs typeface="Times New Roman" panose="02020603050405020304" pitchFamily="18" charset="0"/>
              </a:rPr>
              <a:t>Must include rules</a:t>
            </a:r>
            <a:endParaRPr kumimoji="0" lang="en-US" sz="3200" b="0" i="0" u="none" strike="noStrike" kern="0" cap="none" spc="0" normalizeH="0" baseline="0" noProof="0" dirty="0">
              <a:ln>
                <a:noFill/>
              </a:ln>
              <a:solidFill>
                <a:sysClr val="windowText" lastClr="000000"/>
              </a:solidFill>
              <a:effectLst/>
              <a:uLnTx/>
              <a:uFillTx/>
              <a:latin typeface="Bodoni MT" panose="02070603080606020203" pitchFamily="18" charset="0"/>
              <a:ea typeface="Calibri" panose="020F0502020204030204" pitchFamily="34" charset="0"/>
              <a:cs typeface="Times New Roman" panose="02020603050405020304" pitchFamily="18" charset="0"/>
            </a:endParaRPr>
          </a:p>
        </p:txBody>
      </p:sp>
      <p:sp>
        <p:nvSpPr>
          <p:cNvPr id="6" name="Cloud Callout 2">
            <a:extLst>
              <a:ext uri="{FF2B5EF4-FFF2-40B4-BE49-F238E27FC236}">
                <a16:creationId xmlns:a16="http://schemas.microsoft.com/office/drawing/2014/main" id="{623D48A6-1628-4C36-A4CC-849E62816D68}"/>
              </a:ext>
            </a:extLst>
          </p:cNvPr>
          <p:cNvSpPr/>
          <p:nvPr/>
        </p:nvSpPr>
        <p:spPr>
          <a:xfrm>
            <a:off x="57608" y="1423448"/>
            <a:ext cx="3691431" cy="2733773"/>
          </a:xfrm>
          <a:prstGeom prst="cloudCallout">
            <a:avLst>
              <a:gd name="adj1" fmla="val 44026"/>
              <a:gd name="adj2" fmla="val 71155"/>
            </a:avLst>
          </a:prstGeom>
          <a:solidFill>
            <a:schemeClr val="accent1">
              <a:lumMod val="75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700" b="1" i="0" u="none" strike="noStrike" kern="0" cap="none" spc="0" normalizeH="0" baseline="0" noProof="0" dirty="0">
                <a:ln>
                  <a:noFill/>
                </a:ln>
                <a:solidFill>
                  <a:sysClr val="window" lastClr="FFFFFF"/>
                </a:solidFill>
                <a:effectLst/>
                <a:uLnTx/>
                <a:uFillTx/>
                <a:latin typeface="Arial Narrow" panose="020B0606020202030204" pitchFamily="34" charset="0"/>
                <a:ea typeface="Calibri" panose="020F0502020204030204" pitchFamily="34" charset="0"/>
                <a:cs typeface="Times New Roman" panose="02020603050405020304" pitchFamily="18" charset="0"/>
              </a:rPr>
              <a:t>HOW DOES YOUR MODEL EXPLAIN THE PHENOMENON?</a:t>
            </a:r>
            <a:endParaRPr kumimoji="0" lang="en-US" sz="2700" b="0" i="0" u="none" strike="noStrike" kern="0" cap="none" spc="0" normalizeH="0" baseline="0" noProof="0" dirty="0">
              <a:ln>
                <a:noFill/>
              </a:ln>
              <a:solidFill>
                <a:sysClr val="window" lastClr="FFFFFF"/>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29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F15AA0-92B5-4CB8-AC80-94F1A558FC22}"/>
              </a:ext>
            </a:extLst>
          </p:cNvPr>
          <p:cNvPicPr>
            <a:picLocks noChangeAspect="1"/>
          </p:cNvPicPr>
          <p:nvPr/>
        </p:nvPicPr>
        <p:blipFill rotWithShape="1">
          <a:blip r:embed="rId2"/>
          <a:srcRect l="6875"/>
          <a:stretch/>
        </p:blipFill>
        <p:spPr>
          <a:xfrm>
            <a:off x="0" y="-1"/>
            <a:ext cx="12231774" cy="6858001"/>
          </a:xfrm>
          <a:prstGeom prst="rect">
            <a:avLst/>
          </a:prstGeom>
        </p:spPr>
      </p:pic>
      <p:sp>
        <p:nvSpPr>
          <p:cNvPr id="2" name="Title 1">
            <a:extLst>
              <a:ext uri="{FF2B5EF4-FFF2-40B4-BE49-F238E27FC236}">
                <a16:creationId xmlns:a16="http://schemas.microsoft.com/office/drawing/2014/main" id="{B5F0A2C7-6945-4CCC-AF29-F79D6514934E}"/>
              </a:ext>
            </a:extLst>
          </p:cNvPr>
          <p:cNvSpPr>
            <a:spLocks noGrp="1"/>
          </p:cNvSpPr>
          <p:nvPr>
            <p:ph type="title"/>
          </p:nvPr>
        </p:nvSpPr>
        <p:spPr>
          <a:xfrm>
            <a:off x="838200" y="113967"/>
            <a:ext cx="10515600" cy="708993"/>
          </a:xfrm>
        </p:spPr>
        <p:txBody>
          <a:bodyPr>
            <a:normAutofit fontScale="90000"/>
          </a:bodyPr>
          <a:lstStyle/>
          <a:p>
            <a:pPr algn="ctr"/>
            <a:r>
              <a:rPr lang="en-US" b="1" dirty="0">
                <a:latin typeface="Chiller" panose="04020404031007020602" pitchFamily="82" charset="0"/>
              </a:rPr>
              <a:t>Do maps count as models?</a:t>
            </a:r>
          </a:p>
        </p:txBody>
      </p:sp>
      <p:sp>
        <p:nvSpPr>
          <p:cNvPr id="3" name="Content Placeholder 2">
            <a:extLst>
              <a:ext uri="{FF2B5EF4-FFF2-40B4-BE49-F238E27FC236}">
                <a16:creationId xmlns:a16="http://schemas.microsoft.com/office/drawing/2014/main" id="{15FA29D1-B7F4-4ABF-8D48-153F47975D45}"/>
              </a:ext>
            </a:extLst>
          </p:cNvPr>
          <p:cNvSpPr>
            <a:spLocks noGrp="1"/>
          </p:cNvSpPr>
          <p:nvPr>
            <p:ph idx="1"/>
          </p:nvPr>
        </p:nvSpPr>
        <p:spPr>
          <a:xfrm>
            <a:off x="256084" y="822960"/>
            <a:ext cx="11975690" cy="4810279"/>
          </a:xfrm>
        </p:spPr>
        <p:txBody>
          <a:bodyPr>
            <a:normAutofit/>
          </a:bodyPr>
          <a:lstStyle/>
          <a:p>
            <a:pPr marL="0" indent="0">
              <a:buNone/>
            </a:pPr>
            <a:r>
              <a:rPr lang="en-US" sz="3200" b="1" dirty="0"/>
              <a:t>Use the “Scientific Models” Rules to test if a map works as a model.</a:t>
            </a:r>
          </a:p>
          <a:p>
            <a:pPr marL="514350" indent="-514350">
              <a:buFont typeface="+mj-lt"/>
              <a:buAutoNum type="arabicPeriod"/>
            </a:pPr>
            <a:r>
              <a:rPr lang="en-US" sz="3200" b="1" dirty="0">
                <a:solidFill>
                  <a:srgbClr val="C00000"/>
                </a:solidFill>
              </a:rPr>
              <a:t>Can a map help you answer questions when you’re lost?</a:t>
            </a:r>
          </a:p>
          <a:p>
            <a:pPr marL="514350" indent="-514350">
              <a:buFont typeface="+mj-lt"/>
              <a:buAutoNum type="arabicPeriod"/>
            </a:pPr>
            <a:r>
              <a:rPr lang="en-US" sz="3200" b="1" dirty="0">
                <a:solidFill>
                  <a:srgbClr val="C00000"/>
                </a:solidFill>
              </a:rPr>
              <a:t>Does a map include things you may not normally see?</a:t>
            </a:r>
          </a:p>
          <a:p>
            <a:pPr marL="514350" indent="-514350">
              <a:buFont typeface="+mj-lt"/>
              <a:buAutoNum type="arabicPeriod"/>
            </a:pPr>
            <a:r>
              <a:rPr lang="en-US" sz="3200" b="1" dirty="0">
                <a:solidFill>
                  <a:srgbClr val="C00000"/>
                </a:solidFill>
              </a:rPr>
              <a:t>Does it use a key to help you understand how the model works?</a:t>
            </a:r>
          </a:p>
          <a:p>
            <a:pPr marL="514350" indent="-514350">
              <a:buFont typeface="+mj-lt"/>
              <a:buAutoNum type="arabicPeriod"/>
            </a:pPr>
            <a:r>
              <a:rPr lang="en-US" sz="3200" b="1" dirty="0">
                <a:solidFill>
                  <a:srgbClr val="C00000"/>
                </a:solidFill>
              </a:rPr>
              <a:t>Can it help you make predictions?</a:t>
            </a:r>
          </a:p>
          <a:p>
            <a:pPr marL="514350" indent="-514350">
              <a:buFont typeface="+mj-lt"/>
              <a:buAutoNum type="arabicPeriod"/>
            </a:pPr>
            <a:r>
              <a:rPr lang="en-US" sz="3200" b="1" dirty="0">
                <a:solidFill>
                  <a:srgbClr val="C00000"/>
                </a:solidFill>
              </a:rPr>
              <a:t>Is a map revisable when new roads are added?</a:t>
            </a:r>
          </a:p>
          <a:p>
            <a:pPr marL="514350" indent="-514350">
              <a:buFont typeface="+mj-lt"/>
              <a:buAutoNum type="arabicPeriod"/>
            </a:pPr>
            <a:r>
              <a:rPr lang="en-US" sz="3200" b="1" dirty="0">
                <a:solidFill>
                  <a:srgbClr val="C00000"/>
                </a:solidFill>
              </a:rPr>
              <a:t>Are maps public?</a:t>
            </a:r>
          </a:p>
          <a:p>
            <a:pPr marL="514350" indent="-514350">
              <a:buFont typeface="+mj-lt"/>
              <a:buAutoNum type="arabicPeriod"/>
            </a:pPr>
            <a:r>
              <a:rPr lang="en-US" sz="3200" b="1" dirty="0">
                <a:solidFill>
                  <a:srgbClr val="C00000"/>
                </a:solidFill>
              </a:rPr>
              <a:t>Is a map a model?</a:t>
            </a:r>
            <a:endParaRPr lang="en-US" sz="3200" b="1" dirty="0"/>
          </a:p>
          <a:p>
            <a:endParaRPr lang="en-US" dirty="0"/>
          </a:p>
        </p:txBody>
      </p:sp>
    </p:spTree>
    <p:extLst>
      <p:ext uri="{BB962C8B-B14F-4D97-AF65-F5344CB8AC3E}">
        <p14:creationId xmlns:p14="http://schemas.microsoft.com/office/powerpoint/2010/main" val="257749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CA9CEF99-39CF-406E-8FCF-5EEDCCA2A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1" name="Picture 90">
            <a:extLst>
              <a:ext uri="{FF2B5EF4-FFF2-40B4-BE49-F238E27FC236}">
                <a16:creationId xmlns:a16="http://schemas.microsoft.com/office/drawing/2014/main" id="{355717D4-33C9-419C-8D9C-17C7079673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93" name="Rectangle 92">
            <a:extLst>
              <a:ext uri="{FF2B5EF4-FFF2-40B4-BE49-F238E27FC236}">
                <a16:creationId xmlns:a16="http://schemas.microsoft.com/office/drawing/2014/main" id="{DE152F22-1707-453C-8C48-6B5CDD242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90F3EC41-E060-4D79-8F5B-1DD6A3A9D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678" y="0"/>
            <a:ext cx="11145980" cy="687072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A08FDCA2-6E53-4B29-B9D6-35E1432635B0}"/>
              </a:ext>
            </a:extLst>
          </p:cNvPr>
          <p:cNvSpPr>
            <a:spLocks noGrp="1"/>
          </p:cNvSpPr>
          <p:nvPr>
            <p:ph type="title"/>
          </p:nvPr>
        </p:nvSpPr>
        <p:spPr>
          <a:xfrm>
            <a:off x="537480" y="-799389"/>
            <a:ext cx="11060962" cy="1329804"/>
          </a:xfrm>
        </p:spPr>
        <p:txBody>
          <a:bodyPr anchor="b">
            <a:normAutofit/>
          </a:bodyPr>
          <a:lstStyle/>
          <a:p>
            <a:pPr algn="ctr">
              <a:spcBef>
                <a:spcPts val="0"/>
              </a:spcBef>
            </a:pPr>
            <a:r>
              <a:rPr lang="en-US" sz="3200" b="1" dirty="0">
                <a:latin typeface="Cambria Math" panose="02040503050406030204" pitchFamily="18" charset="0"/>
                <a:ea typeface="Cambria Math" panose="02040503050406030204" pitchFamily="18" charset="0"/>
              </a:rPr>
              <a:t>In Your Notebook: Write Observations About the Image Soda</a:t>
            </a:r>
          </a:p>
        </p:txBody>
      </p:sp>
      <p:pic>
        <p:nvPicPr>
          <p:cNvPr id="9" name="Picture 8">
            <a:extLst>
              <a:ext uri="{FF2B5EF4-FFF2-40B4-BE49-F238E27FC236}">
                <a16:creationId xmlns:a16="http://schemas.microsoft.com/office/drawing/2014/main" id="{DA868AF6-A854-4AEE-B97F-BAB51E2759D7}"/>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19463" r="1" b="1"/>
          <a:stretch/>
        </p:blipFill>
        <p:spPr>
          <a:xfrm>
            <a:off x="1838378" y="2223186"/>
            <a:ext cx="8542580" cy="45914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95047C52-E113-4B88-AA16-EA9CEBB939C3}"/>
              </a:ext>
            </a:extLst>
          </p:cNvPr>
          <p:cNvSpPr txBox="1"/>
          <p:nvPr/>
        </p:nvSpPr>
        <p:spPr>
          <a:xfrm>
            <a:off x="1761906" y="530415"/>
            <a:ext cx="9248994" cy="1692771"/>
          </a:xfrm>
          <a:prstGeom prst="rect">
            <a:avLst/>
          </a:prstGeom>
          <a:noFill/>
        </p:spPr>
        <p:txBody>
          <a:bodyPr wrap="square" rtlCol="0">
            <a:spAutoFit/>
          </a:bodyPr>
          <a:lstStyle/>
          <a:p>
            <a:pPr marL="514350" indent="-514350">
              <a:spcBef>
                <a:spcPts val="1200"/>
              </a:spcBef>
              <a:buFont typeface="+mj-lt"/>
              <a:buAutoNum type="arabicPeriod"/>
            </a:pPr>
            <a:r>
              <a:rPr lang="en-US" sz="2800" b="1" dirty="0">
                <a:solidFill>
                  <a:schemeClr val="accent1">
                    <a:lumMod val="50000"/>
                  </a:schemeClr>
                </a:solidFill>
                <a:latin typeface="Cambria Math" panose="02040503050406030204" pitchFamily="18" charset="0"/>
                <a:ea typeface="Cambria Math" panose="02040503050406030204" pitchFamily="18" charset="0"/>
              </a:rPr>
              <a:t>What is the </a:t>
            </a:r>
            <a:r>
              <a:rPr lang="en-US" sz="2800" b="1" u="sng" dirty="0">
                <a:solidFill>
                  <a:schemeClr val="accent1">
                    <a:lumMod val="50000"/>
                  </a:schemeClr>
                </a:solidFill>
                <a:latin typeface="Cambria Math" panose="02040503050406030204" pitchFamily="18" charset="0"/>
                <a:ea typeface="Cambria Math" panose="02040503050406030204" pitchFamily="18" charset="0"/>
              </a:rPr>
              <a:t>difference</a:t>
            </a:r>
            <a:r>
              <a:rPr lang="en-US" sz="2800" b="1" dirty="0">
                <a:solidFill>
                  <a:schemeClr val="accent1">
                    <a:lumMod val="50000"/>
                  </a:schemeClr>
                </a:solidFill>
                <a:latin typeface="Cambria Math" panose="02040503050406030204" pitchFamily="18" charset="0"/>
                <a:ea typeface="Cambria Math" panose="02040503050406030204" pitchFamily="18" charset="0"/>
              </a:rPr>
              <a:t> between these two cans of soda?</a:t>
            </a:r>
          </a:p>
          <a:p>
            <a:pPr marL="514350" indent="-514350">
              <a:spcBef>
                <a:spcPts val="1200"/>
              </a:spcBef>
              <a:buFont typeface="+mj-lt"/>
              <a:buAutoNum type="arabicPeriod"/>
            </a:pPr>
            <a:r>
              <a:rPr lang="en-US" sz="2800" b="1" dirty="0">
                <a:solidFill>
                  <a:schemeClr val="accent1">
                    <a:lumMod val="50000"/>
                  </a:schemeClr>
                </a:solidFill>
                <a:latin typeface="Cambria Math" panose="02040503050406030204" pitchFamily="18" charset="0"/>
                <a:ea typeface="Cambria Math" panose="02040503050406030204" pitchFamily="18" charset="0"/>
              </a:rPr>
              <a:t>Which has </a:t>
            </a:r>
            <a:r>
              <a:rPr lang="en-US" sz="2800" b="1" dirty="0">
                <a:solidFill>
                  <a:srgbClr val="C00000"/>
                </a:solidFill>
                <a:latin typeface="Cambria Math" panose="02040503050406030204" pitchFamily="18" charset="0"/>
                <a:ea typeface="Cambria Math" panose="02040503050406030204" pitchFamily="18" charset="0"/>
              </a:rPr>
              <a:t>high density</a:t>
            </a:r>
            <a:r>
              <a:rPr lang="en-US" sz="2800" b="1" dirty="0">
                <a:solidFill>
                  <a:schemeClr val="accent1">
                    <a:lumMod val="50000"/>
                  </a:schemeClr>
                </a:solidFill>
                <a:latin typeface="Cambria Math" panose="02040503050406030204" pitchFamily="18" charset="0"/>
                <a:ea typeface="Cambria Math" panose="02040503050406030204" pitchFamily="18" charset="0"/>
              </a:rPr>
              <a:t>?</a:t>
            </a:r>
          </a:p>
          <a:p>
            <a:pPr marL="514350" indent="-514350">
              <a:spcBef>
                <a:spcPts val="1200"/>
              </a:spcBef>
              <a:buFont typeface="+mj-lt"/>
              <a:buAutoNum type="arabicPeriod"/>
            </a:pPr>
            <a:r>
              <a:rPr lang="en-US" sz="2800" b="1" dirty="0">
                <a:solidFill>
                  <a:schemeClr val="accent1">
                    <a:lumMod val="50000"/>
                  </a:schemeClr>
                </a:solidFill>
                <a:latin typeface="Cambria Math" panose="02040503050406030204" pitchFamily="18" charset="0"/>
                <a:ea typeface="Cambria Math" panose="02040503050406030204" pitchFamily="18" charset="0"/>
              </a:rPr>
              <a:t>How is this like the lava lamp?</a:t>
            </a:r>
            <a:endParaRPr lang="en-US" dirty="0">
              <a:solidFill>
                <a:schemeClr val="accent1">
                  <a:lumMod val="50000"/>
                </a:schemeClr>
              </a:solidFill>
            </a:endParaRPr>
          </a:p>
        </p:txBody>
      </p:sp>
    </p:spTree>
    <p:extLst>
      <p:ext uri="{BB962C8B-B14F-4D97-AF65-F5344CB8AC3E}">
        <p14:creationId xmlns:p14="http://schemas.microsoft.com/office/powerpoint/2010/main" val="61688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CA9CEF99-39CF-406E-8FCF-5EEDCCA2A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1" name="Picture 90">
            <a:extLst>
              <a:ext uri="{FF2B5EF4-FFF2-40B4-BE49-F238E27FC236}">
                <a16:creationId xmlns:a16="http://schemas.microsoft.com/office/drawing/2014/main" id="{355717D4-33C9-419C-8D9C-17C7079673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93" name="Rectangle 92">
            <a:extLst>
              <a:ext uri="{FF2B5EF4-FFF2-40B4-BE49-F238E27FC236}">
                <a16:creationId xmlns:a16="http://schemas.microsoft.com/office/drawing/2014/main" id="{DE152F22-1707-453C-8C48-6B5CDD242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90F3EC41-E060-4D79-8F5B-1DD6A3A9D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678" y="0"/>
            <a:ext cx="11145980" cy="687072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A08FDCA2-6E53-4B29-B9D6-35E1432635B0}"/>
              </a:ext>
            </a:extLst>
          </p:cNvPr>
          <p:cNvSpPr>
            <a:spLocks noGrp="1"/>
          </p:cNvSpPr>
          <p:nvPr>
            <p:ph type="title"/>
          </p:nvPr>
        </p:nvSpPr>
        <p:spPr>
          <a:xfrm>
            <a:off x="1221354" y="70447"/>
            <a:ext cx="7793832" cy="1329804"/>
          </a:xfrm>
        </p:spPr>
        <p:txBody>
          <a:bodyPr anchor="b">
            <a:normAutofit/>
          </a:bodyPr>
          <a:lstStyle/>
          <a:p>
            <a:pPr algn="ctr">
              <a:spcBef>
                <a:spcPts val="0"/>
              </a:spcBef>
            </a:pPr>
            <a:r>
              <a:rPr lang="en-US" sz="3700" b="1" dirty="0">
                <a:latin typeface="Cambria Math" panose="02040503050406030204" pitchFamily="18" charset="0"/>
                <a:ea typeface="Cambria Math" panose="02040503050406030204" pitchFamily="18" charset="0"/>
              </a:rPr>
              <a:t>Class Discussion: Sink or float?</a:t>
            </a:r>
            <a:br>
              <a:rPr lang="en-US" sz="3700" b="1" dirty="0">
                <a:latin typeface="Cambria Math" panose="02040503050406030204" pitchFamily="18" charset="0"/>
                <a:ea typeface="Cambria Math" panose="02040503050406030204" pitchFamily="18" charset="0"/>
              </a:rPr>
            </a:br>
            <a:endParaRPr lang="en-US" sz="3700" b="1" dirty="0">
              <a:latin typeface="Cambria Math" panose="02040503050406030204" pitchFamily="18" charset="0"/>
              <a:ea typeface="Cambria Math" panose="02040503050406030204" pitchFamily="18" charset="0"/>
            </a:endParaRPr>
          </a:p>
        </p:txBody>
      </p:sp>
      <p:sp>
        <p:nvSpPr>
          <p:cNvPr id="3" name="Content Placeholder 2">
            <a:extLst>
              <a:ext uri="{FF2B5EF4-FFF2-40B4-BE49-F238E27FC236}">
                <a16:creationId xmlns:a16="http://schemas.microsoft.com/office/drawing/2014/main" id="{0BD14B19-5F9F-40A7-A6B1-662174A265A8}"/>
              </a:ext>
            </a:extLst>
          </p:cNvPr>
          <p:cNvSpPr>
            <a:spLocks noGrp="1"/>
          </p:cNvSpPr>
          <p:nvPr>
            <p:ph idx="1"/>
          </p:nvPr>
        </p:nvSpPr>
        <p:spPr>
          <a:xfrm>
            <a:off x="7118538" y="1176177"/>
            <a:ext cx="4401182" cy="5434829"/>
          </a:xfrm>
          <a:solidFill>
            <a:srgbClr val="4472C4">
              <a:alpha val="20000"/>
            </a:srgbClr>
          </a:solidFill>
        </p:spPr>
        <p:txBody>
          <a:bodyPr anchor="t">
            <a:normAutofit fontScale="92500" lnSpcReduction="10000"/>
          </a:bodyPr>
          <a:lstStyle/>
          <a:p>
            <a:pPr>
              <a:spcBef>
                <a:spcPts val="1200"/>
              </a:spcBef>
            </a:pPr>
            <a:endParaRPr lang="en-US" sz="1200" b="1" dirty="0"/>
          </a:p>
          <a:p>
            <a:pPr>
              <a:spcBef>
                <a:spcPts val="1200"/>
              </a:spcBef>
            </a:pPr>
            <a:r>
              <a:rPr lang="en-US" b="1" dirty="0"/>
              <a:t>Objects that have </a:t>
            </a:r>
            <a:r>
              <a:rPr lang="en-US" b="1" u="sng" dirty="0">
                <a:solidFill>
                  <a:srgbClr val="C00000"/>
                </a:solidFill>
              </a:rPr>
              <a:t>high</a:t>
            </a:r>
            <a:r>
              <a:rPr lang="en-US" b="1" dirty="0"/>
              <a:t> density </a:t>
            </a:r>
            <a:r>
              <a:rPr lang="en-US" b="1" u="sng" dirty="0">
                <a:solidFill>
                  <a:srgbClr val="C00000"/>
                </a:solidFill>
              </a:rPr>
              <a:t>sink</a:t>
            </a:r>
          </a:p>
          <a:p>
            <a:pPr marL="0" indent="0">
              <a:spcBef>
                <a:spcPts val="1200"/>
              </a:spcBef>
              <a:buNone/>
            </a:pPr>
            <a:endParaRPr lang="en-US" sz="3900" b="1" u="sng" dirty="0">
              <a:solidFill>
                <a:srgbClr val="C00000"/>
              </a:solidFill>
            </a:endParaRPr>
          </a:p>
          <a:p>
            <a:r>
              <a:rPr lang="en-US" b="1" dirty="0"/>
              <a:t>Objects with </a:t>
            </a:r>
            <a:r>
              <a:rPr lang="en-US" b="1" u="sng" dirty="0">
                <a:solidFill>
                  <a:srgbClr val="C00000"/>
                </a:solidFill>
              </a:rPr>
              <a:t>low</a:t>
            </a:r>
            <a:r>
              <a:rPr lang="en-US" b="1" dirty="0"/>
              <a:t> density </a:t>
            </a:r>
            <a:r>
              <a:rPr lang="en-US" b="1" u="sng" dirty="0">
                <a:solidFill>
                  <a:srgbClr val="C00000"/>
                </a:solidFill>
              </a:rPr>
              <a:t>float</a:t>
            </a:r>
          </a:p>
          <a:p>
            <a:endParaRPr lang="en-US" sz="1800" b="1" dirty="0"/>
          </a:p>
          <a:p>
            <a:pPr marL="0" indent="0">
              <a:buNone/>
            </a:pPr>
            <a:r>
              <a:rPr lang="en-US" sz="2600" b="1" i="1" dirty="0"/>
              <a:t>(If we have time after we write Revised Thoughts, we will watch this video.)</a:t>
            </a:r>
          </a:p>
          <a:p>
            <a:pPr marL="0" indent="0" algn="ctr">
              <a:buNone/>
            </a:pPr>
            <a:r>
              <a:rPr lang="en-US" sz="2600" b="1" i="1" dirty="0"/>
              <a:t>Follow this link to watch the</a:t>
            </a:r>
          </a:p>
          <a:p>
            <a:pPr marL="0" indent="0" algn="ctr">
              <a:buNone/>
            </a:pPr>
            <a:r>
              <a:rPr lang="en-US" sz="2600" b="1" i="1" dirty="0">
                <a:hlinkClick r:id="rId3"/>
              </a:rPr>
              <a:t>SESAME STREET SCIENCE VIDEO </a:t>
            </a:r>
            <a:endParaRPr lang="en-US" sz="2600" b="1" i="1" dirty="0"/>
          </a:p>
          <a:p>
            <a:pPr marL="0" indent="0" algn="ctr">
              <a:buNone/>
            </a:pPr>
            <a:r>
              <a:rPr lang="en-US" sz="2600" b="1" i="1" u="sng" dirty="0"/>
              <a:t>Make predictions</a:t>
            </a:r>
            <a:r>
              <a:rPr lang="en-US" sz="2600" b="1" i="1" dirty="0"/>
              <a:t> about what will sink or float!</a:t>
            </a:r>
          </a:p>
          <a:p>
            <a:pPr algn="ctr"/>
            <a:endParaRPr lang="en-US" sz="1200" dirty="0"/>
          </a:p>
        </p:txBody>
      </p:sp>
      <p:pic>
        <p:nvPicPr>
          <p:cNvPr id="9" name="Picture 8">
            <a:extLst>
              <a:ext uri="{FF2B5EF4-FFF2-40B4-BE49-F238E27FC236}">
                <a16:creationId xmlns:a16="http://schemas.microsoft.com/office/drawing/2014/main" id="{DA868AF6-A854-4AEE-B97F-BAB51E2759D7}"/>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t="19463" r="1" b="1"/>
          <a:stretch/>
        </p:blipFill>
        <p:spPr>
          <a:xfrm>
            <a:off x="1005566" y="3439565"/>
            <a:ext cx="5813884" cy="31714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95047C52-E113-4B88-AA16-EA9CEBB939C3}"/>
              </a:ext>
            </a:extLst>
          </p:cNvPr>
          <p:cNvSpPr txBox="1"/>
          <p:nvPr/>
        </p:nvSpPr>
        <p:spPr>
          <a:xfrm>
            <a:off x="715060" y="943638"/>
            <a:ext cx="6394896" cy="2123658"/>
          </a:xfrm>
          <a:prstGeom prst="rect">
            <a:avLst/>
          </a:prstGeom>
          <a:noFill/>
        </p:spPr>
        <p:txBody>
          <a:bodyPr wrap="square" rtlCol="0">
            <a:spAutoFit/>
          </a:bodyPr>
          <a:lstStyle/>
          <a:p>
            <a:pPr marL="514350" indent="-514350">
              <a:spcBef>
                <a:spcPts val="1200"/>
              </a:spcBef>
              <a:buFont typeface="+mj-lt"/>
              <a:buAutoNum type="arabicPeriod"/>
            </a:pPr>
            <a:r>
              <a:rPr lang="en-US" sz="2800" b="1" dirty="0">
                <a:solidFill>
                  <a:schemeClr val="accent1">
                    <a:lumMod val="50000"/>
                  </a:schemeClr>
                </a:solidFill>
                <a:latin typeface="Cambria Math" panose="02040503050406030204" pitchFamily="18" charset="0"/>
                <a:ea typeface="Cambria Math" panose="02040503050406030204" pitchFamily="18" charset="0"/>
              </a:rPr>
              <a:t>What is the difference between these two cans of soda?</a:t>
            </a:r>
          </a:p>
          <a:p>
            <a:pPr marL="514350" indent="-514350">
              <a:spcBef>
                <a:spcPts val="1200"/>
              </a:spcBef>
              <a:buFont typeface="+mj-lt"/>
              <a:buAutoNum type="arabicPeriod"/>
            </a:pPr>
            <a:r>
              <a:rPr lang="en-US" sz="2800" b="1" dirty="0">
                <a:solidFill>
                  <a:schemeClr val="accent1">
                    <a:lumMod val="50000"/>
                  </a:schemeClr>
                </a:solidFill>
                <a:latin typeface="Cambria Math" panose="02040503050406030204" pitchFamily="18" charset="0"/>
                <a:ea typeface="Cambria Math" panose="02040503050406030204" pitchFamily="18" charset="0"/>
              </a:rPr>
              <a:t>Which has </a:t>
            </a:r>
            <a:r>
              <a:rPr lang="en-US" sz="2800" b="1" dirty="0">
                <a:solidFill>
                  <a:srgbClr val="C00000"/>
                </a:solidFill>
                <a:latin typeface="Cambria Math" panose="02040503050406030204" pitchFamily="18" charset="0"/>
                <a:ea typeface="Cambria Math" panose="02040503050406030204" pitchFamily="18" charset="0"/>
              </a:rPr>
              <a:t>high density</a:t>
            </a:r>
            <a:r>
              <a:rPr lang="en-US" sz="2800" b="1" dirty="0">
                <a:solidFill>
                  <a:schemeClr val="accent1">
                    <a:lumMod val="50000"/>
                  </a:schemeClr>
                </a:solidFill>
                <a:latin typeface="Cambria Math" panose="02040503050406030204" pitchFamily="18" charset="0"/>
                <a:ea typeface="Cambria Math" panose="02040503050406030204" pitchFamily="18" charset="0"/>
              </a:rPr>
              <a:t>?</a:t>
            </a:r>
          </a:p>
          <a:p>
            <a:pPr marL="514350" indent="-514350">
              <a:spcBef>
                <a:spcPts val="1200"/>
              </a:spcBef>
              <a:buFont typeface="+mj-lt"/>
              <a:buAutoNum type="arabicPeriod"/>
            </a:pPr>
            <a:r>
              <a:rPr lang="en-US" sz="2800" b="1" dirty="0">
                <a:solidFill>
                  <a:schemeClr val="accent1">
                    <a:lumMod val="50000"/>
                  </a:schemeClr>
                </a:solidFill>
                <a:latin typeface="Cambria Math" panose="02040503050406030204" pitchFamily="18" charset="0"/>
                <a:ea typeface="Cambria Math" panose="02040503050406030204" pitchFamily="18" charset="0"/>
              </a:rPr>
              <a:t>How is this like the lava lamps?</a:t>
            </a:r>
            <a:endParaRPr lang="en-US" dirty="0">
              <a:solidFill>
                <a:schemeClr val="accent1">
                  <a:lumMod val="50000"/>
                </a:schemeClr>
              </a:solidFill>
            </a:endParaRPr>
          </a:p>
        </p:txBody>
      </p:sp>
      <p:pic>
        <p:nvPicPr>
          <p:cNvPr id="22" name="Picture 21">
            <a:extLst>
              <a:ext uri="{FF2B5EF4-FFF2-40B4-BE49-F238E27FC236}">
                <a16:creationId xmlns:a16="http://schemas.microsoft.com/office/drawing/2014/main" id="{CB59F415-B841-48CC-98FD-D7E8A42C0377}"/>
              </a:ext>
            </a:extLst>
          </p:cNvPr>
          <p:cNvPicPr>
            <a:picLocks noChangeAspect="1"/>
          </p:cNvPicPr>
          <p:nvPr/>
        </p:nvPicPr>
        <p:blipFill rotWithShape="1">
          <a:blip r:embed="rId6"/>
          <a:srcRect l="4601" t="8150" r="52941" b="40142"/>
          <a:stretch/>
        </p:blipFill>
        <p:spPr>
          <a:xfrm>
            <a:off x="10877068" y="1176176"/>
            <a:ext cx="1285304" cy="1207531"/>
          </a:xfrm>
          <a:prstGeom prst="rect">
            <a:avLst/>
          </a:prstGeom>
        </p:spPr>
      </p:pic>
      <p:pic>
        <p:nvPicPr>
          <p:cNvPr id="23" name="Picture 22">
            <a:extLst>
              <a:ext uri="{FF2B5EF4-FFF2-40B4-BE49-F238E27FC236}">
                <a16:creationId xmlns:a16="http://schemas.microsoft.com/office/drawing/2014/main" id="{5F4607BB-5756-458F-ADB2-3EDD7E6FCBBC}"/>
              </a:ext>
            </a:extLst>
          </p:cNvPr>
          <p:cNvPicPr>
            <a:picLocks noChangeAspect="1"/>
          </p:cNvPicPr>
          <p:nvPr/>
        </p:nvPicPr>
        <p:blipFill rotWithShape="1">
          <a:blip r:embed="rId6"/>
          <a:srcRect l="50000" t="5577" r="11446" b="49057"/>
          <a:stretch/>
        </p:blipFill>
        <p:spPr>
          <a:xfrm>
            <a:off x="10902748" y="2584703"/>
            <a:ext cx="1285305" cy="1166648"/>
          </a:xfrm>
          <a:prstGeom prst="rect">
            <a:avLst/>
          </a:prstGeom>
        </p:spPr>
      </p:pic>
    </p:spTree>
    <p:extLst>
      <p:ext uri="{BB962C8B-B14F-4D97-AF65-F5344CB8AC3E}">
        <p14:creationId xmlns:p14="http://schemas.microsoft.com/office/powerpoint/2010/main" val="263767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anim calcmode="lin" valueType="num">
                                      <p:cBhvr>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anim calcmode="lin" valueType="num">
                                      <p:cBhvr>
                                        <p:cTn id="4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9DA9F-2153-4AC6-858E-C8A3B2280FC3}"/>
              </a:ext>
            </a:extLst>
          </p:cNvPr>
          <p:cNvSpPr>
            <a:spLocks noGrp="1"/>
          </p:cNvSpPr>
          <p:nvPr>
            <p:ph type="title"/>
          </p:nvPr>
        </p:nvSpPr>
        <p:spPr>
          <a:xfrm>
            <a:off x="242300" y="571969"/>
            <a:ext cx="3777250" cy="1325563"/>
          </a:xfrm>
        </p:spPr>
        <p:txBody>
          <a:bodyPr>
            <a:normAutofit fontScale="90000"/>
          </a:bodyPr>
          <a:lstStyle/>
          <a:p>
            <a:pPr algn="ctr"/>
            <a:r>
              <a:rPr lang="en-US" b="1" dirty="0">
                <a:latin typeface="Century Schoolbook" panose="02040604050505020304" pitchFamily="18" charset="0"/>
              </a:rPr>
              <a:t>What is happening in  the picture?</a:t>
            </a:r>
          </a:p>
        </p:txBody>
      </p:sp>
      <p:pic>
        <p:nvPicPr>
          <p:cNvPr id="5" name="Picture 4">
            <a:extLst>
              <a:ext uri="{FF2B5EF4-FFF2-40B4-BE49-F238E27FC236}">
                <a16:creationId xmlns:a16="http://schemas.microsoft.com/office/drawing/2014/main" id="{EA879455-1F2D-41AD-95B0-4F002DD44DB4}"/>
              </a:ext>
            </a:extLst>
          </p:cNvPr>
          <p:cNvPicPr>
            <a:picLocks noChangeAspect="1"/>
          </p:cNvPicPr>
          <p:nvPr/>
        </p:nvPicPr>
        <p:blipFill rotWithShape="1">
          <a:blip r:embed="rId2"/>
          <a:srcRect t="26367" b="27641"/>
          <a:stretch/>
        </p:blipFill>
        <p:spPr>
          <a:xfrm>
            <a:off x="4522813" y="92248"/>
            <a:ext cx="7669187" cy="3527252"/>
          </a:xfrm>
          <a:prstGeom prst="rect">
            <a:avLst/>
          </a:prstGeom>
        </p:spPr>
      </p:pic>
      <p:sp>
        <p:nvSpPr>
          <p:cNvPr id="9" name="TextBox 8">
            <a:extLst>
              <a:ext uri="{FF2B5EF4-FFF2-40B4-BE49-F238E27FC236}">
                <a16:creationId xmlns:a16="http://schemas.microsoft.com/office/drawing/2014/main" id="{230F9AF2-513B-4477-BF18-EAEB045E3363}"/>
              </a:ext>
            </a:extLst>
          </p:cNvPr>
          <p:cNvSpPr txBox="1"/>
          <p:nvPr/>
        </p:nvSpPr>
        <p:spPr>
          <a:xfrm>
            <a:off x="371475" y="3619500"/>
            <a:ext cx="11658600"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I shook up the bottle and waited 10 seconds then took a picture. I then took new pictures every 10 seconds until the beads ended up in the middle.</a:t>
            </a:r>
          </a:p>
          <a:p>
            <a:pPr marL="285750" indent="-285750">
              <a:buFont typeface="Arial" panose="020B0604020202020204" pitchFamily="34" charset="0"/>
              <a:buChar char="•"/>
            </a:pPr>
            <a:r>
              <a:rPr lang="en-US" sz="2800" dirty="0"/>
              <a:t>Which beads are most dense? How do you know that?</a:t>
            </a:r>
          </a:p>
          <a:p>
            <a:pPr marL="285750" indent="-285750">
              <a:buFont typeface="Arial" panose="020B0604020202020204" pitchFamily="34" charset="0"/>
              <a:buChar char="•"/>
            </a:pPr>
            <a:r>
              <a:rPr lang="en-US" sz="2800" dirty="0"/>
              <a:t>How many liquids must be in the bottle? </a:t>
            </a:r>
          </a:p>
          <a:p>
            <a:pPr marL="285750" indent="-285750">
              <a:buFont typeface="Arial" panose="020B0604020202020204" pitchFamily="34" charset="0"/>
              <a:buChar char="•"/>
            </a:pPr>
            <a:r>
              <a:rPr lang="en-US" sz="2800" dirty="0"/>
              <a:t>The answer is 2. Water is on the bottom when it is done separating. Medical Alcohol is on the top. </a:t>
            </a:r>
          </a:p>
        </p:txBody>
      </p:sp>
      <p:pic>
        <p:nvPicPr>
          <p:cNvPr id="12" name="Picture 11">
            <a:extLst>
              <a:ext uri="{FF2B5EF4-FFF2-40B4-BE49-F238E27FC236}">
                <a16:creationId xmlns:a16="http://schemas.microsoft.com/office/drawing/2014/main" id="{D659CD20-9198-4932-8F0F-A1C4CDFF41BE}"/>
              </a:ext>
            </a:extLst>
          </p:cNvPr>
          <p:cNvPicPr>
            <a:picLocks noChangeAspect="1"/>
          </p:cNvPicPr>
          <p:nvPr/>
        </p:nvPicPr>
        <p:blipFill>
          <a:blip r:embed="rId3"/>
          <a:stretch>
            <a:fillRect/>
          </a:stretch>
        </p:blipFill>
        <p:spPr>
          <a:xfrm>
            <a:off x="5031214" y="322011"/>
            <a:ext cx="402371" cy="499915"/>
          </a:xfrm>
          <a:prstGeom prst="rect">
            <a:avLst/>
          </a:prstGeom>
        </p:spPr>
      </p:pic>
      <p:pic>
        <p:nvPicPr>
          <p:cNvPr id="14" name="Picture 13">
            <a:extLst>
              <a:ext uri="{FF2B5EF4-FFF2-40B4-BE49-F238E27FC236}">
                <a16:creationId xmlns:a16="http://schemas.microsoft.com/office/drawing/2014/main" id="{A26E1F20-3819-4D47-980A-293495069ABF}"/>
              </a:ext>
            </a:extLst>
          </p:cNvPr>
          <p:cNvPicPr>
            <a:picLocks noChangeAspect="1"/>
          </p:cNvPicPr>
          <p:nvPr/>
        </p:nvPicPr>
        <p:blipFill>
          <a:blip r:embed="rId4"/>
          <a:stretch>
            <a:fillRect/>
          </a:stretch>
        </p:blipFill>
        <p:spPr>
          <a:xfrm>
            <a:off x="6557231" y="313934"/>
            <a:ext cx="402371" cy="493819"/>
          </a:xfrm>
          <a:prstGeom prst="rect">
            <a:avLst/>
          </a:prstGeom>
        </p:spPr>
      </p:pic>
      <p:pic>
        <p:nvPicPr>
          <p:cNvPr id="16" name="Picture 15">
            <a:extLst>
              <a:ext uri="{FF2B5EF4-FFF2-40B4-BE49-F238E27FC236}">
                <a16:creationId xmlns:a16="http://schemas.microsoft.com/office/drawing/2014/main" id="{C6284FEE-3472-42A2-B231-80069C27592A}"/>
              </a:ext>
            </a:extLst>
          </p:cNvPr>
          <p:cNvPicPr>
            <a:picLocks noChangeAspect="1"/>
          </p:cNvPicPr>
          <p:nvPr/>
        </p:nvPicPr>
        <p:blipFill>
          <a:blip r:embed="rId5"/>
          <a:stretch>
            <a:fillRect/>
          </a:stretch>
        </p:blipFill>
        <p:spPr>
          <a:xfrm>
            <a:off x="8130248" y="307838"/>
            <a:ext cx="402371" cy="499915"/>
          </a:xfrm>
          <a:prstGeom prst="rect">
            <a:avLst/>
          </a:prstGeom>
        </p:spPr>
      </p:pic>
      <p:pic>
        <p:nvPicPr>
          <p:cNvPr id="20" name="Picture 19">
            <a:extLst>
              <a:ext uri="{FF2B5EF4-FFF2-40B4-BE49-F238E27FC236}">
                <a16:creationId xmlns:a16="http://schemas.microsoft.com/office/drawing/2014/main" id="{E54C878A-63FB-4FEC-A43E-5DB45B40251E}"/>
              </a:ext>
            </a:extLst>
          </p:cNvPr>
          <p:cNvPicPr>
            <a:picLocks noChangeAspect="1"/>
          </p:cNvPicPr>
          <p:nvPr/>
        </p:nvPicPr>
        <p:blipFill>
          <a:blip r:embed="rId6"/>
          <a:stretch>
            <a:fillRect/>
          </a:stretch>
        </p:blipFill>
        <p:spPr>
          <a:xfrm>
            <a:off x="9703265" y="307838"/>
            <a:ext cx="402371" cy="493819"/>
          </a:xfrm>
          <a:prstGeom prst="rect">
            <a:avLst/>
          </a:prstGeom>
        </p:spPr>
      </p:pic>
      <p:pic>
        <p:nvPicPr>
          <p:cNvPr id="22" name="Picture 21">
            <a:extLst>
              <a:ext uri="{FF2B5EF4-FFF2-40B4-BE49-F238E27FC236}">
                <a16:creationId xmlns:a16="http://schemas.microsoft.com/office/drawing/2014/main" id="{F03541E5-E75A-4408-9C58-8FDC2173C556}"/>
              </a:ext>
            </a:extLst>
          </p:cNvPr>
          <p:cNvPicPr>
            <a:picLocks noChangeAspect="1"/>
          </p:cNvPicPr>
          <p:nvPr/>
        </p:nvPicPr>
        <p:blipFill>
          <a:blip r:embed="rId7"/>
          <a:stretch>
            <a:fillRect/>
          </a:stretch>
        </p:blipFill>
        <p:spPr>
          <a:xfrm>
            <a:off x="11316922" y="307837"/>
            <a:ext cx="402371" cy="493819"/>
          </a:xfrm>
          <a:prstGeom prst="rect">
            <a:avLst/>
          </a:prstGeom>
        </p:spPr>
      </p:pic>
    </p:spTree>
    <p:extLst>
      <p:ext uri="{BB962C8B-B14F-4D97-AF65-F5344CB8AC3E}">
        <p14:creationId xmlns:p14="http://schemas.microsoft.com/office/powerpoint/2010/main" val="386875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BACF693830844CA9E036119A621C3C" ma:contentTypeVersion="29" ma:contentTypeDescription="Create a new document." ma:contentTypeScope="" ma:versionID="69279efd84601fa1ac3b9a4de566ed69">
  <xsd:schema xmlns:xsd="http://www.w3.org/2001/XMLSchema" xmlns:xs="http://www.w3.org/2001/XMLSchema" xmlns:p="http://schemas.microsoft.com/office/2006/metadata/properties" xmlns:ns3="32fcf658-12cc-472b-af06-dc98048ac947" xmlns:ns4="39f5a9cd-e2a1-4c39-9c63-c3fdb62ef84f" targetNamespace="http://schemas.microsoft.com/office/2006/metadata/properties" ma:root="true" ma:fieldsID="c88432664d205615b94712a54bcf7132" ns3:_="" ns4:_="">
    <xsd:import namespace="32fcf658-12cc-472b-af06-dc98048ac947"/>
    <xsd:import namespace="39f5a9cd-e2a1-4c39-9c63-c3fdb62ef84f"/>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Templates" minOccurs="0"/>
                <xsd:element ref="ns4:Self_Registration_Enabled0"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EventHashCode" minOccurs="0"/>
                <xsd:element ref="ns4:MediaServiceGenerationTim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fcf658-12cc-472b-af06-dc98048ac94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f5a9cd-e2a1-4c39-9c63-c3fdb62ef84f"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_Registration_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Templates" ma:index="25" nillable="true" ma:displayName="Templates" ma:internalName="Templates">
      <xsd:simpleType>
        <xsd:restriction base="dms:Note">
          <xsd:maxLength value="255"/>
        </xsd:restriction>
      </xsd:simpleType>
    </xsd:element>
    <xsd:element name="Self_Registration_Enabled0" ma:index="26" nillable="true" ma:displayName="Self Registration Enabled" ma:internalName="Self_Registration_Enabled0">
      <xsd:simpleType>
        <xsd:restriction base="dms:Boolean"/>
      </xsd:simpleType>
    </xsd:element>
    <xsd:element name="MediaServiceMetadata" ma:index="27" nillable="true" ma:displayName="MediaServiceMetadata" ma:description="" ma:hidden="true" ma:internalName="MediaServiceMetadata" ma:readOnly="true">
      <xsd:simpleType>
        <xsd:restriction base="dms:Note"/>
      </xsd:simpleType>
    </xsd:element>
    <xsd:element name="MediaServiceFastMetadata" ma:index="28" nillable="true" ma:displayName="MediaServiceFastMetadata" ma:description="" ma:hidden="true" ma:internalName="MediaServiceFastMetadata" ma:readOnly="true">
      <xsd:simpleType>
        <xsd:restriction base="dms:Note"/>
      </xsd:simpleType>
    </xsd:element>
    <xsd:element name="MediaServiceDateTaken" ma:index="29" nillable="true" ma:displayName="MediaServiceDateTaken" ma:description="" ma:hidden="true" ma:internalName="MediaServiceDateTaken" ma:readOnly="true">
      <xsd:simpleType>
        <xsd:restriction base="dms:Text"/>
      </xsd:simpleType>
    </xsd:element>
    <xsd:element name="MediaServiceAutoTags" ma:index="30" nillable="true" ma:displayName="MediaServiceAutoTags" ma:description="" ma:internalName="MediaServiceAutoTags" ma:readOnly="true">
      <xsd:simpleType>
        <xsd:restriction base="dms:Text"/>
      </xsd:simpleType>
    </xsd:element>
    <xsd:element name="MediaServiceLocation" ma:index="31" nillable="true" ma:displayName="MediaServiceLocation" ma:description="" ma:internalName="MediaServiceLocation"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mplates xmlns="39f5a9cd-e2a1-4c39-9c63-c3fdb62ef84f" xsi:nil="true"/>
    <AppVersion xmlns="39f5a9cd-e2a1-4c39-9c63-c3fdb62ef84f" xsi:nil="true"/>
    <DefaultSectionNames xmlns="39f5a9cd-e2a1-4c39-9c63-c3fdb62ef84f" xsi:nil="true"/>
    <Is_Collaboration_Space_Locked xmlns="39f5a9cd-e2a1-4c39-9c63-c3fdb62ef84f" xsi:nil="true"/>
    <Self_Registration_Enabled xmlns="39f5a9cd-e2a1-4c39-9c63-c3fdb62ef84f" xsi:nil="true"/>
    <FolderType xmlns="39f5a9cd-e2a1-4c39-9c63-c3fdb62ef84f" xsi:nil="true"/>
    <Students xmlns="39f5a9cd-e2a1-4c39-9c63-c3fdb62ef84f">
      <UserInfo>
        <DisplayName/>
        <AccountId xsi:nil="true"/>
        <AccountType/>
      </UserInfo>
    </Students>
    <Student_Groups xmlns="39f5a9cd-e2a1-4c39-9c63-c3fdb62ef84f">
      <UserInfo>
        <DisplayName/>
        <AccountId xsi:nil="true"/>
        <AccountType/>
      </UserInfo>
    </Student_Groups>
    <Self_Registration_Enabled0 xmlns="39f5a9cd-e2a1-4c39-9c63-c3fdb62ef84f" xsi:nil="true"/>
    <Invited_Students xmlns="39f5a9cd-e2a1-4c39-9c63-c3fdb62ef84f" xsi:nil="true"/>
    <Has_Teacher_Only_SectionGroup xmlns="39f5a9cd-e2a1-4c39-9c63-c3fdb62ef84f" xsi:nil="true"/>
    <Owner xmlns="39f5a9cd-e2a1-4c39-9c63-c3fdb62ef84f">
      <UserInfo>
        <DisplayName/>
        <AccountId xsi:nil="true"/>
        <AccountType/>
      </UserInfo>
    </Owner>
    <Teachers xmlns="39f5a9cd-e2a1-4c39-9c63-c3fdb62ef84f">
      <UserInfo>
        <DisplayName/>
        <AccountId xsi:nil="true"/>
        <AccountType/>
      </UserInfo>
    </Teachers>
    <Invited_Teachers xmlns="39f5a9cd-e2a1-4c39-9c63-c3fdb62ef84f" xsi:nil="true"/>
    <NotebookType xmlns="39f5a9cd-e2a1-4c39-9c63-c3fdb62ef84f" xsi:nil="true"/>
    <CultureName xmlns="39f5a9cd-e2a1-4c39-9c63-c3fdb62ef84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AE08BB-1116-4AFD-9348-97EF732982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fcf658-12cc-472b-af06-dc98048ac947"/>
    <ds:schemaRef ds:uri="39f5a9cd-e2a1-4c39-9c63-c3fdb62ef8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D11ECB-1EC9-45B7-BBE7-70F965488C24}">
  <ds:schemaRefs>
    <ds:schemaRef ds:uri="http://purl.org/dc/elements/1.1/"/>
    <ds:schemaRef ds:uri="http://schemas.microsoft.com/office/2006/metadata/properties"/>
    <ds:schemaRef ds:uri="http://purl.org/dc/terms/"/>
    <ds:schemaRef ds:uri="32fcf658-12cc-472b-af06-dc98048ac947"/>
    <ds:schemaRef ds:uri="http://schemas.microsoft.com/office/2006/documentManagement/types"/>
    <ds:schemaRef ds:uri="http://schemas.microsoft.com/office/infopath/2007/PartnerControls"/>
    <ds:schemaRef ds:uri="http://schemas.openxmlformats.org/package/2006/metadata/core-properties"/>
    <ds:schemaRef ds:uri="39f5a9cd-e2a1-4c39-9c63-c3fdb62ef84f"/>
    <ds:schemaRef ds:uri="http://www.w3.org/XML/1998/namespace"/>
    <ds:schemaRef ds:uri="http://purl.org/dc/dcmitype/"/>
  </ds:schemaRefs>
</ds:datastoreItem>
</file>

<file path=customXml/itemProps3.xml><?xml version="1.0" encoding="utf-8"?>
<ds:datastoreItem xmlns:ds="http://schemas.openxmlformats.org/officeDocument/2006/customXml" ds:itemID="{54D34434-9716-4174-9DCF-CDBADFFCFE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891</Words>
  <Application>Microsoft Office PowerPoint</Application>
  <PresentationFormat>Widescreen</PresentationFormat>
  <Paragraphs>90</Paragraphs>
  <Slides>17</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Arial</vt:lpstr>
      <vt:lpstr>Arial Narrow</vt:lpstr>
      <vt:lpstr>Bodoni MT</vt:lpstr>
      <vt:lpstr>Browallia New</vt:lpstr>
      <vt:lpstr>BrowalliaUPC</vt:lpstr>
      <vt:lpstr>Calibri</vt:lpstr>
      <vt:lpstr>Calibri Light</vt:lpstr>
      <vt:lpstr>Californian FB</vt:lpstr>
      <vt:lpstr>Cambria Math</vt:lpstr>
      <vt:lpstr>Centaur</vt:lpstr>
      <vt:lpstr>Century Schoolbook</vt:lpstr>
      <vt:lpstr>Chiller</vt:lpstr>
      <vt:lpstr>Wingdings</vt:lpstr>
      <vt:lpstr>Office Theme</vt:lpstr>
      <vt:lpstr>Lava Lamp: Density of Matter</vt:lpstr>
      <vt:lpstr>Look &amp; Think… (1 minute)</vt:lpstr>
      <vt:lpstr>Initial Thoughts Choose 2</vt:lpstr>
      <vt:lpstr>PowerPoint Presentation</vt:lpstr>
      <vt:lpstr>REMEMBER: COMMUNITY OF SCIENCE SAYS…  “Models are never finished… They are our best understanding so far.”  </vt:lpstr>
      <vt:lpstr>Do maps count as models?</vt:lpstr>
      <vt:lpstr>In Your Notebook: Write Observations About the Image Soda</vt:lpstr>
      <vt:lpstr>Class Discussion: Sink or float? </vt:lpstr>
      <vt:lpstr>What is happening in  the picture?</vt:lpstr>
      <vt:lpstr>Density explained</vt:lpstr>
      <vt:lpstr>Success Criteria: Revise the lava lamp model to include the phenomenon of “density.”</vt:lpstr>
      <vt:lpstr>Discussion: How is “Density” working in the lava lamp?</vt:lpstr>
      <vt:lpstr>USING RULES of MODELS (Again)</vt:lpstr>
      <vt:lpstr>Scientific Models </vt:lpstr>
      <vt:lpstr>REVISED THOUGHTS: Rules of Models &amp; Density</vt:lpstr>
      <vt:lpstr>PowerPoint Presentation</vt:lpstr>
      <vt:lpstr>EXTENSION: Cookie Monster Explains Science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Lava Lamp: Density of Matter</dc:title>
  <dc:creator>Jephson-Hernandez, Shannon</dc:creator>
  <cp:lastModifiedBy>Jephson-Hernandez, Shannon</cp:lastModifiedBy>
  <cp:revision>1</cp:revision>
  <dcterms:created xsi:type="dcterms:W3CDTF">2020-10-23T20:04:38Z</dcterms:created>
  <dcterms:modified xsi:type="dcterms:W3CDTF">2020-10-23T20:08:23Z</dcterms:modified>
</cp:coreProperties>
</file>