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65" r:id="rId6"/>
    <p:sldId id="266" r:id="rId7"/>
    <p:sldId id="258" r:id="rId8"/>
    <p:sldId id="259" r:id="rId9"/>
    <p:sldId id="270" r:id="rId10"/>
    <p:sldId id="260" r:id="rId11"/>
    <p:sldId id="267" r:id="rId12"/>
    <p:sldId id="269" r:id="rId13"/>
    <p:sldId id="268" r:id="rId14"/>
    <p:sldId id="264" r:id="rId15"/>
    <p:sldId id="27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70FB5-D696-42E7-8531-B1A6F527A056}" v="665" dt="2020-10-23T20:19:15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DAA5-B79F-4EBB-BCC6-E9ECDB7F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AA805-2D60-4D92-910A-92F827D3C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DA2FE-3F88-4030-BEFF-2796622C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7EFE5-CD1E-4A63-8CAB-662F1BCA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2A160-CCF8-43B4-B50F-DED543A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668C-A30A-4760-B318-A3C13F89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E223A-FE95-4E17-B595-DE8BCED88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63374-4A11-4480-931E-85123E60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D53B-B383-42BD-BB87-B8E28F9A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4A68-94CD-4087-9141-F60973F3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6E80D-C9F0-4E41-95E4-CEDF7BA5C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CD204-57E6-4468-854C-C9D34305E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F85A0-B940-4F65-AF39-F4087CC7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EE5E9-603B-4B45-884C-EBA9E124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DDAD-757E-49D8-9FA7-863DE4FC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5643-9181-4E9C-84B3-0F260388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291E-5809-409F-B254-08596D12B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B691-9DB1-49A3-BFC0-05133A04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1E23-00D3-403C-9735-9763E450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18366-4454-4B59-A7A5-65EAD5D7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772-0F5D-45AA-8FDA-FD748393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0924-533C-4091-B2C0-98AE2D9B4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F37A0-02F2-4B81-BAFA-3FE5BAC4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D2D39-F135-4DD7-BB49-6CEB174F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9B243-A6B8-4B17-A33B-FA8280A9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991F-DFB2-4354-9963-CFDFA55E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2E445-2833-4E97-9856-0FC8CC341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3DA42-0932-4E67-9F88-FB1779462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600A4-B1E2-4B18-8C07-CE05404B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36104-F1A4-4EDE-A2EE-A7FE46F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9746C-97ED-4177-AD8A-8ECBD6BA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7120-4962-4E21-9169-0DE2F307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00BFD-9D76-4828-A740-F0B926C87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41716-80C1-40F1-B1CA-E626884A0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6F9E2-D80B-4F33-9FCB-C89BC7DF4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F59B0-DE53-4C46-84BF-F917670DD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1111C-3102-4DF6-A884-04FD1D5D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49141-523B-4800-B6CE-4B0BBEB8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8C731-E268-4962-9CC3-BB8A8C85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18AB-FF25-498C-9951-53A9AFC6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927B8-846A-4C77-8776-D793F857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5920E-D40D-4A97-AC94-8BF69212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6ADAE-067A-4952-9090-29AE4B4D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9E78B-7AA0-4EB6-9338-A6F401AC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BF695-95F7-45E2-9309-621E23DF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D74DB-29B9-4517-B7E5-61DF446E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91B4-5A8A-4BA4-B34E-F177588B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DA58-BFBC-4E3E-BF9E-F8F7A7FE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F5F3B-DE0D-4313-85B4-74F95F9D1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84AE1-F9C8-411A-9C49-B3D4BCC2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84250-5AA9-4BAD-A664-E91268D3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E3798-2C1D-4D10-BBCC-9FB28E66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DCE3-449F-40E7-AD91-D2FFF836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0773A-EAC6-40AE-85DF-A62835725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A8E0C-1BDA-4E80-9220-9D71291EC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F979A-CA89-4E3E-A544-A0E68061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2E013-B8B2-4E05-B9A8-83B6E9E4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E088-9AB9-4111-B327-36525337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00D1E-A15A-4A82-AF8B-650DD1F7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FBDE-9FF6-42AF-892E-7CA6D79B1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96AE6-0093-4F50-8564-D948F5F37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40AD-0EC3-44F5-AF6E-191CE06A9DA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464C4-135D-4CFE-A5C5-929173709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F4BA8-C8B6-4A10-BA0E-F80D889BC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8448-CB21-403D-947F-9D17AEC0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2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lwZDsDwtI" TargetMode="External"/><Relationship Id="rId2" Type="http://schemas.openxmlformats.org/officeDocument/2006/relationships/hyperlink" Target="https://www.youtube.com/watch?v=uTYIKz3F_v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iKcJKjvFc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j4N-qPQPE8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66E9-CC73-414A-9499-FFDE64D02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Lava Lamp</a:t>
            </a:r>
            <a:br>
              <a:rPr lang="en-US" dirty="0"/>
            </a:br>
            <a:r>
              <a:rPr lang="en-US" b="1" dirty="0"/>
              <a:t>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078E4-2254-4A9B-A47E-7C3EBC777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TRANSFERS &amp;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8017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Energy Stick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1929320"/>
            <a:ext cx="72914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ADD TO YOUR NOTEBOOK: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DRAW A MODEL OF THE ENERGY STICK DEMO.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Here’s a </a:t>
            </a:r>
            <a:r>
              <a:rPr lang="en-US" sz="3200" b="1" dirty="0">
                <a:hlinkClick r:id="rId2"/>
              </a:rPr>
              <a:t>VIDEO LINK </a:t>
            </a:r>
            <a:r>
              <a:rPr lang="en-US" sz="3200" b="1" dirty="0"/>
              <a:t>to help you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hlinkClick r:id="rId3"/>
              </a:rPr>
              <a:t>ANOTHER VIDEO LINK </a:t>
            </a:r>
            <a:r>
              <a:rPr lang="en-US" sz="3200" b="1" dirty="0"/>
              <a:t>showing a different energy stick demo (Watch first 1:51 min)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6A565-CF28-40C2-9AD0-18CC5CCB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652" y="2959178"/>
            <a:ext cx="3214436" cy="30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8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What do we have left to do to meet our Success Criteria?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929320"/>
            <a:ext cx="118967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</a:rPr>
              <a:t>SC: </a:t>
            </a:r>
            <a:r>
              <a:rPr lang="en-US" sz="4800" b="1" dirty="0"/>
              <a:t>I can </a:t>
            </a:r>
            <a:r>
              <a:rPr lang="en-US" sz="4800" b="1" u="sng" dirty="0">
                <a:solidFill>
                  <a:srgbClr val="C00000"/>
                </a:solidFill>
              </a:rPr>
              <a:t>edit my model </a:t>
            </a:r>
            <a:r>
              <a:rPr lang="en-US" sz="4800" b="1" dirty="0"/>
              <a:t>to include </a:t>
            </a:r>
            <a:r>
              <a:rPr lang="en-US" sz="4800" b="1" u="sng" dirty="0">
                <a:solidFill>
                  <a:srgbClr val="C00000"/>
                </a:solidFill>
              </a:rPr>
              <a:t>energy transfers </a:t>
            </a:r>
            <a:r>
              <a:rPr lang="en-US" sz="4800" b="1" dirty="0"/>
              <a:t>and transformations.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WE HAVE TO DRAW A NEW MODEL!!!!!!</a:t>
            </a:r>
          </a:p>
        </p:txBody>
      </p:sp>
    </p:spTree>
    <p:extLst>
      <p:ext uri="{BB962C8B-B14F-4D97-AF65-F5344CB8AC3E}">
        <p14:creationId xmlns:p14="http://schemas.microsoft.com/office/powerpoint/2010/main" val="23287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C05D8-D6BC-4234-91B7-1BDD3E28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 is missing in this model???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45526E-6698-49CA-994F-EE9EA9723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7" r="10373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724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9DF3-7802-4C2B-AF7C-1E95D8F5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6850"/>
            <a:ext cx="10515600" cy="1325563"/>
          </a:xfrm>
        </p:spPr>
        <p:txBody>
          <a:bodyPr/>
          <a:lstStyle/>
          <a:p>
            <a:r>
              <a:rPr lang="en-US" b="1" dirty="0"/>
              <a:t>Our 4</a:t>
            </a:r>
            <a:r>
              <a:rPr lang="en-US" b="1" baseline="30000" dirty="0"/>
              <a:t>th</a:t>
            </a:r>
            <a:r>
              <a:rPr lang="en-US" b="1" dirty="0"/>
              <a:t>  Lava Lamp Model Must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45AAD-B4C8-43AA-88B3-1D310EDE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638175"/>
            <a:ext cx="11725275" cy="5538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 </a:t>
            </a:r>
            <a:r>
              <a:rPr lang="en-US" sz="3200" b="1" u="sng" dirty="0">
                <a:solidFill>
                  <a:srgbClr val="C00000"/>
                </a:solidFill>
              </a:rPr>
              <a:t>Key</a:t>
            </a:r>
            <a:r>
              <a:rPr lang="en-US" sz="3200" dirty="0"/>
              <a:t> or Legend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u="sng" dirty="0">
                <a:solidFill>
                  <a:srgbClr val="C00000"/>
                </a:solidFill>
              </a:rPr>
              <a:t>Labels</a:t>
            </a:r>
            <a:r>
              <a:rPr lang="en-US" sz="3200" dirty="0"/>
              <a:t> for all parts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Representation for </a:t>
            </a:r>
            <a:r>
              <a:rPr lang="en-US" sz="3200" b="1" u="sng" dirty="0">
                <a:solidFill>
                  <a:srgbClr val="C00000"/>
                </a:solidFill>
              </a:rPr>
              <a:t>Matter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Representation for </a:t>
            </a:r>
            <a:r>
              <a:rPr lang="en-US" sz="3200" b="1" u="sng" dirty="0">
                <a:solidFill>
                  <a:srgbClr val="C00000"/>
                </a:solidFill>
              </a:rPr>
              <a:t>Energy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Arrows showing </a:t>
            </a:r>
            <a:r>
              <a:rPr lang="en-US" sz="3200" b="1" u="sng" dirty="0">
                <a:solidFill>
                  <a:srgbClr val="C00000"/>
                </a:solidFill>
              </a:rPr>
              <a:t>Matter Inputs </a:t>
            </a:r>
            <a:r>
              <a:rPr lang="en-US" sz="3200" dirty="0"/>
              <a:t>and </a:t>
            </a:r>
            <a:r>
              <a:rPr lang="en-US" sz="3200" b="1" u="sng" dirty="0">
                <a:solidFill>
                  <a:srgbClr val="C00000"/>
                </a:solidFill>
              </a:rPr>
              <a:t>Matter Outputs </a:t>
            </a:r>
            <a:r>
              <a:rPr lang="en-US" dirty="0"/>
              <a:t>(Only if available)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Arrows showing </a:t>
            </a:r>
            <a:r>
              <a:rPr lang="en-US" sz="3200" b="1" u="sng" dirty="0">
                <a:solidFill>
                  <a:srgbClr val="C00000"/>
                </a:solidFill>
              </a:rPr>
              <a:t>Energy Inputs </a:t>
            </a:r>
            <a:r>
              <a:rPr lang="en-US" sz="3200" dirty="0"/>
              <a:t>and </a:t>
            </a:r>
            <a:r>
              <a:rPr lang="en-US" sz="3200" b="1" u="sng" dirty="0">
                <a:solidFill>
                  <a:srgbClr val="C00000"/>
                </a:solidFill>
              </a:rPr>
              <a:t>Energy Outputs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Representation of how </a:t>
            </a:r>
            <a:r>
              <a:rPr lang="en-US" sz="3200" b="1" u="sng" dirty="0">
                <a:solidFill>
                  <a:srgbClr val="C00000"/>
                </a:solidFill>
              </a:rPr>
              <a:t>Density</a:t>
            </a:r>
            <a:r>
              <a:rPr lang="en-US" sz="3200" dirty="0"/>
              <a:t> is working in the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Representation for how </a:t>
            </a:r>
            <a:r>
              <a:rPr lang="en-US" sz="3200" b="1" u="sng" dirty="0">
                <a:solidFill>
                  <a:srgbClr val="C00000"/>
                </a:solidFill>
              </a:rPr>
              <a:t>Energy Transfers </a:t>
            </a:r>
            <a:r>
              <a:rPr lang="en-US" sz="3200" dirty="0"/>
              <a:t>in the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Representation for where </a:t>
            </a:r>
            <a:r>
              <a:rPr lang="en-US" sz="3200" b="1" u="sng" dirty="0">
                <a:solidFill>
                  <a:srgbClr val="C00000"/>
                </a:solidFill>
              </a:rPr>
              <a:t>Energy Transforms </a:t>
            </a:r>
            <a:r>
              <a:rPr lang="en-US" sz="3200" dirty="0"/>
              <a:t>in the model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32E9-139C-428B-97A5-CEE617E1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REVISED THOUGHTS: Energy Transfers/Transformations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8787-1AC2-4F9A-BC67-111076B4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was surprising?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did you already know but see in a new 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do you still need help with?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FA3D5-BC6E-4501-889D-4F1EC629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47" y="3291531"/>
            <a:ext cx="449923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5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929320"/>
            <a:ext cx="11896725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EQ: </a:t>
            </a:r>
            <a:r>
              <a:rPr lang="en-US" sz="3200" b="1" dirty="0"/>
              <a:t>How can we use models to help us learn and solve problems?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LT: </a:t>
            </a:r>
            <a:r>
              <a:rPr lang="en-US" sz="3200" b="1" dirty="0"/>
              <a:t>I can </a:t>
            </a:r>
            <a:r>
              <a:rPr lang="en-US" sz="3200" b="1" u="sng" dirty="0">
                <a:solidFill>
                  <a:srgbClr val="C00000"/>
                </a:solidFill>
              </a:rPr>
              <a:t>create a model to show my </a:t>
            </a:r>
            <a:r>
              <a:rPr lang="en-US" sz="3200" b="1" dirty="0"/>
              <a:t>understanding of  the </a:t>
            </a:r>
            <a:r>
              <a:rPr lang="en-US" sz="3200" b="1" u="sng" dirty="0">
                <a:solidFill>
                  <a:srgbClr val="C00000"/>
                </a:solidFill>
              </a:rPr>
              <a:t>functions of energy transfers </a:t>
            </a:r>
            <a:r>
              <a:rPr lang="en-US" sz="3200" b="1" dirty="0"/>
              <a:t>in the system. 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SC: </a:t>
            </a:r>
            <a:r>
              <a:rPr lang="en-US" sz="3200" b="1" dirty="0"/>
              <a:t>I can </a:t>
            </a:r>
            <a:r>
              <a:rPr lang="en-US" sz="3200" b="1" u="sng" dirty="0">
                <a:solidFill>
                  <a:srgbClr val="C00000"/>
                </a:solidFill>
              </a:rPr>
              <a:t>edit my model </a:t>
            </a:r>
            <a:r>
              <a:rPr lang="en-US" sz="3200" b="1" dirty="0"/>
              <a:t>to include </a:t>
            </a:r>
            <a:r>
              <a:rPr lang="en-US" sz="3200" b="1" u="sng" dirty="0">
                <a:solidFill>
                  <a:srgbClr val="C00000"/>
                </a:solidFill>
              </a:rPr>
              <a:t>energy transfers </a:t>
            </a:r>
            <a:r>
              <a:rPr lang="en-US" sz="3200" b="1" dirty="0"/>
              <a:t>and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6423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29"/>
            <a:ext cx="10515600" cy="728384"/>
          </a:xfrm>
        </p:spPr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(IN CLASS DEMO) Energy Stick: WHAT IS HAPPENING?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841" y="804613"/>
            <a:ext cx="11924907" cy="6053387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“We need 2 volunteers.”</a:t>
            </a:r>
          </a:p>
          <a:p>
            <a:r>
              <a:rPr lang="en-US" sz="3200" b="1" dirty="0"/>
              <a:t>“Now hold hands. Here, hold this stick.”</a:t>
            </a:r>
          </a:p>
          <a:p>
            <a:r>
              <a:rPr lang="en-US" sz="3200" b="1" dirty="0"/>
              <a:t>“Wait, what happened. Well that was cool.”</a:t>
            </a:r>
          </a:p>
          <a:p>
            <a:r>
              <a:rPr lang="en-US" sz="3200" b="1" dirty="0"/>
              <a:t>“Can we get a few more people to join?”</a:t>
            </a:r>
          </a:p>
          <a:p>
            <a:r>
              <a:rPr lang="en-US" sz="3200" b="1" dirty="0"/>
              <a:t>“How are they doing it?”</a:t>
            </a:r>
          </a:p>
          <a:p>
            <a:r>
              <a:rPr lang="en-US" sz="3200" b="1" dirty="0"/>
              <a:t>“Well, let’s spread out. You, put your hand on their shoulder.”</a:t>
            </a:r>
          </a:p>
          <a:p>
            <a:r>
              <a:rPr lang="en-US" sz="3200" b="1" dirty="0"/>
              <a:t>“Okay team, try it again. Wait, it’s not working.”</a:t>
            </a:r>
          </a:p>
          <a:p>
            <a:r>
              <a:rPr lang="en-US" sz="3200" b="1" dirty="0"/>
              <a:t>“Okay, Okay, Okay, spread out more… Just hold hands so you have more room.”</a:t>
            </a:r>
          </a:p>
          <a:p>
            <a:r>
              <a:rPr lang="en-US" sz="3200" b="1" dirty="0"/>
              <a:t>“Well, cool its working again. Let me in… I’m going to put my hands on their shoulders.”</a:t>
            </a:r>
          </a:p>
          <a:p>
            <a:r>
              <a:rPr lang="en-US" sz="3200" b="1" dirty="0"/>
              <a:t>“Wait, it’s not working anymore. Well, let’s try something else then…. Can you put one finger in the water bowl?”</a:t>
            </a:r>
          </a:p>
          <a:p>
            <a:r>
              <a:rPr lang="en-US" sz="3200" b="1" dirty="0"/>
              <a:t>“Well you too, put a finger in the water bowl as well…” </a:t>
            </a:r>
          </a:p>
          <a:p>
            <a:r>
              <a:rPr lang="en-US" sz="3200" b="1" dirty="0"/>
              <a:t>“Well let me try.”</a:t>
            </a:r>
          </a:p>
        </p:txBody>
      </p:sp>
    </p:spTree>
    <p:extLst>
      <p:ext uri="{BB962C8B-B14F-4D97-AF65-F5344CB8AC3E}">
        <p14:creationId xmlns:p14="http://schemas.microsoft.com/office/powerpoint/2010/main" val="41058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0A20-A417-4F36-B619-01CB31E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Chiller" panose="04020404031007020602" pitchFamily="82" charset="0"/>
              </a:rPr>
              <a:t>Initial Thoughts</a:t>
            </a:r>
            <a:br>
              <a:rPr lang="en-US" sz="6000" b="1" dirty="0">
                <a:latin typeface="Chiller" panose="04020404031007020602" pitchFamily="82" charset="0"/>
              </a:rPr>
            </a:br>
            <a:r>
              <a:rPr lang="en-US" sz="6000" b="1" dirty="0">
                <a:latin typeface="Chiller" panose="04020404031007020602" pitchFamily="82" charset="0"/>
              </a:rPr>
              <a:t>Choose 2 for 5 minutes of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8E44-A524-48F0-85AB-788460F9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05" y="1825625"/>
            <a:ext cx="112563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is an energy transfer?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is an energy transformation?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Describe all of the energy interactions in the lava lamp.</a:t>
            </a:r>
          </a:p>
        </p:txBody>
      </p:sp>
    </p:spTree>
    <p:extLst>
      <p:ext uri="{BB962C8B-B14F-4D97-AF65-F5344CB8AC3E}">
        <p14:creationId xmlns:p14="http://schemas.microsoft.com/office/powerpoint/2010/main" val="330975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929320"/>
            <a:ext cx="11896725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EQ: </a:t>
            </a:r>
            <a:r>
              <a:rPr lang="en-US" sz="3200" b="1" dirty="0"/>
              <a:t>How can we use models to help us learn and solve problems?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LT: </a:t>
            </a:r>
            <a:r>
              <a:rPr lang="en-US" sz="3200" b="1" dirty="0"/>
              <a:t>I can </a:t>
            </a:r>
            <a:r>
              <a:rPr lang="en-US" sz="3200" b="1" u="sng" dirty="0">
                <a:solidFill>
                  <a:srgbClr val="C00000"/>
                </a:solidFill>
              </a:rPr>
              <a:t>create a model to show my </a:t>
            </a:r>
            <a:r>
              <a:rPr lang="en-US" sz="3200" b="1" dirty="0"/>
              <a:t>understanding of  the </a:t>
            </a:r>
            <a:r>
              <a:rPr lang="en-US" sz="3200" b="1" u="sng" dirty="0">
                <a:solidFill>
                  <a:srgbClr val="C00000"/>
                </a:solidFill>
              </a:rPr>
              <a:t>functions of energy transfers </a:t>
            </a:r>
            <a:r>
              <a:rPr lang="en-US" sz="3200" b="1" dirty="0"/>
              <a:t>in the system. 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SC: </a:t>
            </a:r>
            <a:r>
              <a:rPr lang="en-US" sz="3200" b="1" dirty="0"/>
              <a:t>I can </a:t>
            </a:r>
            <a:r>
              <a:rPr lang="en-US" sz="3200" b="1" u="sng" dirty="0">
                <a:solidFill>
                  <a:srgbClr val="C00000"/>
                </a:solidFill>
              </a:rPr>
              <a:t>edit my model </a:t>
            </a:r>
            <a:r>
              <a:rPr lang="en-US" sz="3200" b="1" dirty="0"/>
              <a:t>to include </a:t>
            </a:r>
            <a:r>
              <a:rPr lang="en-US" sz="3200" b="1" u="sng" dirty="0">
                <a:solidFill>
                  <a:srgbClr val="C00000"/>
                </a:solidFill>
              </a:rPr>
              <a:t>energy transfers </a:t>
            </a:r>
            <a:r>
              <a:rPr lang="en-US" sz="3200" b="1" dirty="0"/>
              <a:t>and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225331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32E9-139C-428B-97A5-CEE617E1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hiller" panose="04020404031007020602" pitchFamily="82" charset="0"/>
              </a:rPr>
              <a:t>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8787-1AC2-4F9A-BC67-111076B4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are energy transfers different than energy transformations?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Is it any different for different types of energy? For example is electricity transfers different than heat transfers?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watch this video to understand the energy transfer called “Convection” (Write Notes)  </a:t>
            </a:r>
            <a:r>
              <a:rPr lang="en-US" sz="3200" b="1" dirty="0">
                <a:solidFill>
                  <a:srgbClr val="C00000"/>
                </a:solidFill>
              </a:rPr>
              <a:t>ONLY WATCH UNTIL 2:16 min.</a:t>
            </a:r>
          </a:p>
          <a:p>
            <a:pPr marL="0" indent="0" algn="ctr">
              <a:buNone/>
            </a:pPr>
            <a:r>
              <a:rPr lang="en-US" sz="5400" b="1" dirty="0">
                <a:hlinkClick r:id="rId2"/>
              </a:rPr>
              <a:t>ENERGY VIDEO LINK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8955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8421-4D70-4181-9E56-1E9A3189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06" y="365124"/>
            <a:ext cx="4018044" cy="633263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Find examples in the picture of the following types of energy:</a:t>
            </a:r>
            <a:br>
              <a:rPr lang="en-US" b="1" dirty="0"/>
            </a:br>
            <a:r>
              <a:rPr lang="en-US" b="1" dirty="0"/>
              <a:t>Electrical</a:t>
            </a:r>
            <a:br>
              <a:rPr lang="en-US" b="1" dirty="0"/>
            </a:br>
            <a:r>
              <a:rPr lang="en-US" b="1" dirty="0"/>
              <a:t>Chemical</a:t>
            </a:r>
            <a:br>
              <a:rPr lang="en-US" b="1" dirty="0"/>
            </a:br>
            <a:r>
              <a:rPr lang="en-US" b="1" dirty="0"/>
              <a:t>Sound</a:t>
            </a:r>
            <a:br>
              <a:rPr lang="en-US" b="1" dirty="0"/>
            </a:br>
            <a:r>
              <a:rPr lang="en-US" b="1" dirty="0"/>
              <a:t>Thermal (Heat)</a:t>
            </a:r>
            <a:br>
              <a:rPr lang="en-US" b="1" dirty="0"/>
            </a:br>
            <a:r>
              <a:rPr lang="en-US" b="1" dirty="0"/>
              <a:t>Mechanical</a:t>
            </a:r>
            <a:br>
              <a:rPr lang="en-US" b="1" dirty="0"/>
            </a:br>
            <a:r>
              <a:rPr lang="en-US" b="1" dirty="0"/>
              <a:t>Ultra Violet</a:t>
            </a:r>
            <a:br>
              <a:rPr lang="en-US" b="1" dirty="0"/>
            </a:br>
            <a:r>
              <a:rPr lang="en-US" b="1" dirty="0"/>
              <a:t>Kinetic</a:t>
            </a:r>
            <a:br>
              <a:rPr lang="en-US" b="1" dirty="0"/>
            </a:br>
            <a:r>
              <a:rPr lang="en-US" b="1" dirty="0"/>
              <a:t>Potential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51C69E-9940-4844-A7D1-0EA37E2D7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50" y="160242"/>
            <a:ext cx="7713744" cy="60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5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8421-4D70-4181-9E56-1E9A3189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06" y="365124"/>
            <a:ext cx="4018044" cy="6332634"/>
          </a:xfrm>
        </p:spPr>
        <p:txBody>
          <a:bodyPr>
            <a:normAutofit/>
          </a:bodyPr>
          <a:lstStyle/>
          <a:p>
            <a:r>
              <a:rPr lang="en-US" sz="5400" b="1" dirty="0"/>
              <a:t>Describe how the types of energy can either </a:t>
            </a:r>
            <a:r>
              <a:rPr lang="en-US" sz="5400" b="1" u="sng" dirty="0">
                <a:solidFill>
                  <a:srgbClr val="C00000"/>
                </a:solidFill>
              </a:rPr>
              <a:t>TRANSFER</a:t>
            </a:r>
            <a:r>
              <a:rPr lang="en-US" sz="5400" b="1" dirty="0"/>
              <a:t> or </a:t>
            </a:r>
            <a:r>
              <a:rPr lang="en-US" sz="5400" b="1" u="sng" dirty="0">
                <a:solidFill>
                  <a:srgbClr val="C00000"/>
                </a:solidFill>
              </a:rPr>
              <a:t>TRANSFORM</a:t>
            </a:r>
            <a:r>
              <a:rPr lang="en-US" sz="5400" b="1" dirty="0"/>
              <a:t>.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51C69E-9940-4844-A7D1-0EA37E2D7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150" y="160242"/>
            <a:ext cx="7713744" cy="60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29"/>
            <a:ext cx="10515600" cy="728384"/>
          </a:xfrm>
        </p:spPr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Energy Stick: WHAT IS HAPPENING?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841" y="804613"/>
            <a:ext cx="11924907" cy="605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Watch the video link below and think about how you could model what is happening</a:t>
            </a:r>
            <a:endParaRPr lang="en-US" sz="4800" b="1" dirty="0">
              <a:hlinkClick r:id="rId2"/>
            </a:endParaRPr>
          </a:p>
          <a:p>
            <a:pPr marL="0" indent="0">
              <a:buNone/>
            </a:pPr>
            <a:endParaRPr lang="en-US" sz="3200" b="1" dirty="0">
              <a:hlinkClick r:id="rId2"/>
            </a:endParaRPr>
          </a:p>
          <a:p>
            <a:pPr marL="0" indent="0">
              <a:buNone/>
            </a:pPr>
            <a:endParaRPr lang="en-US" sz="3200" b="1" dirty="0">
              <a:hlinkClick r:id="rId2"/>
            </a:endParaRPr>
          </a:p>
          <a:p>
            <a:pPr marL="0" indent="0">
              <a:buNone/>
            </a:pPr>
            <a:r>
              <a:rPr lang="en-US" sz="3200" b="1" dirty="0">
                <a:hlinkClick r:id="rId2"/>
              </a:rPr>
              <a:t>Energy Stick Video Link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887BE-43ED-42BC-AB05-143678A0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3910262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79793-2DC1-44EC-80A3-4F538EDD2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162" y="2278856"/>
            <a:ext cx="4129088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Energy Stick Demonstration: 3 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1929320"/>
            <a:ext cx="70229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IN YOUR NOTEBOOK: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What would be an example of an energy transfer?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What would be an example of an energy transformation?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Was the energy stick activity a demonstration of an “Energy Transfer” or “Transformation?” Why/Why not?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82A18-22DB-4A70-92FD-FE59D925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183" y="2162821"/>
            <a:ext cx="4442194" cy="44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929320"/>
            <a:ext cx="11896725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EQ: </a:t>
            </a:r>
            <a:r>
              <a:rPr lang="en-US" sz="3200" b="1" dirty="0"/>
              <a:t>How can we use models to help us learn and solve problems?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LT: </a:t>
            </a:r>
            <a:r>
              <a:rPr lang="en-US" sz="3200" b="1" dirty="0"/>
              <a:t>I can </a:t>
            </a:r>
            <a:r>
              <a:rPr lang="en-US" sz="3200" b="1" u="sng" dirty="0">
                <a:solidFill>
                  <a:srgbClr val="C00000"/>
                </a:solidFill>
              </a:rPr>
              <a:t>create a model to show my </a:t>
            </a:r>
            <a:r>
              <a:rPr lang="en-US" sz="3200" b="1" dirty="0"/>
              <a:t>understanding of  the </a:t>
            </a:r>
            <a:r>
              <a:rPr lang="en-US" sz="3200" b="1" u="sng" dirty="0">
                <a:solidFill>
                  <a:srgbClr val="C00000"/>
                </a:solidFill>
              </a:rPr>
              <a:t>functions of energy transfers </a:t>
            </a:r>
            <a:r>
              <a:rPr lang="en-US" sz="3200" b="1" dirty="0"/>
              <a:t>in the system. 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SC: </a:t>
            </a:r>
            <a:r>
              <a:rPr lang="en-US" sz="3200" b="1" dirty="0"/>
              <a:t>I can </a:t>
            </a:r>
            <a:r>
              <a:rPr lang="en-US" sz="3200" b="1" u="sng" dirty="0">
                <a:solidFill>
                  <a:srgbClr val="C00000"/>
                </a:solidFill>
              </a:rPr>
              <a:t>edit my model </a:t>
            </a:r>
            <a:r>
              <a:rPr lang="en-US" sz="3200" b="1" dirty="0"/>
              <a:t>to include </a:t>
            </a:r>
            <a:r>
              <a:rPr lang="en-US" sz="3200" b="1" u="sng" dirty="0">
                <a:solidFill>
                  <a:srgbClr val="C00000"/>
                </a:solidFill>
              </a:rPr>
              <a:t>energy transfers </a:t>
            </a:r>
            <a:r>
              <a:rPr lang="en-US" sz="3200" b="1" dirty="0"/>
              <a:t>and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279847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731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Chiller</vt:lpstr>
      <vt:lpstr>Wingdings</vt:lpstr>
      <vt:lpstr>Office Theme</vt:lpstr>
      <vt:lpstr>Lava Lamp ENERGY</vt:lpstr>
      <vt:lpstr>Initial Thoughts Choose 2 for 5 minutes of writing</vt:lpstr>
      <vt:lpstr>LEARNING TARGETS</vt:lpstr>
      <vt:lpstr>Class Discussion</vt:lpstr>
      <vt:lpstr>Find examples in the picture of the following types of energy: Electrical Chemical Sound Thermal (Heat) Mechanical Ultra Violet Kinetic Potential</vt:lpstr>
      <vt:lpstr>Describe how the types of energy can either TRANSFER or TRANSFORM. </vt:lpstr>
      <vt:lpstr>Energy Stick: WHAT IS HAPPENING? </vt:lpstr>
      <vt:lpstr>Energy Stick Demonstration: 3 Min</vt:lpstr>
      <vt:lpstr>LEARNING TARGETS</vt:lpstr>
      <vt:lpstr>Energy Stick Demonstration</vt:lpstr>
      <vt:lpstr>What do we have left to do to meet our Success Criteria?</vt:lpstr>
      <vt:lpstr>What is missing in this model???</vt:lpstr>
      <vt:lpstr>Our 4th  Lava Lamp Model Must Include:</vt:lpstr>
      <vt:lpstr>REVISED THOUGHTS: Energy Transfers/Transformations</vt:lpstr>
      <vt:lpstr>LEARNING TARGETS</vt:lpstr>
      <vt:lpstr>(IN CLASS DEMO) Energy Stick: WHAT IS HAPPENING?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 Lamp ENERGY</dc:title>
  <dc:creator>Jephson-Hernandez, Shannon</dc:creator>
  <cp:lastModifiedBy>Jephson-Hernandez, Shannon</cp:lastModifiedBy>
  <cp:revision>2</cp:revision>
  <dcterms:created xsi:type="dcterms:W3CDTF">2020-10-21T20:15:15Z</dcterms:created>
  <dcterms:modified xsi:type="dcterms:W3CDTF">2020-10-23T20:19:46Z</dcterms:modified>
</cp:coreProperties>
</file>