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306" r:id="rId5"/>
    <p:sldId id="307" r:id="rId6"/>
    <p:sldId id="302" r:id="rId7"/>
    <p:sldId id="308" r:id="rId8"/>
    <p:sldId id="309" r:id="rId9"/>
    <p:sldId id="310" r:id="rId10"/>
    <p:sldId id="311" r:id="rId11"/>
    <p:sldId id="315" r:id="rId12"/>
    <p:sldId id="312" r:id="rId13"/>
    <p:sldId id="316" r:id="rId14"/>
    <p:sldId id="317" r:id="rId15"/>
    <p:sldId id="313" r:id="rId16"/>
    <p:sldId id="318" r:id="rId17"/>
    <p:sldId id="314" r:id="rId18"/>
    <p:sldId id="330" r:id="rId19"/>
    <p:sldId id="333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C78F0C-1112-4D6F-B2D2-4CD465B8F6B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D6769C-3C5E-4756-8427-A3A6E635AFA3}">
      <dgm:prSet/>
      <dgm:spPr/>
      <dgm:t>
        <a:bodyPr/>
        <a:lstStyle/>
        <a:p>
          <a:r>
            <a:rPr lang="en-US" b="1" dirty="0"/>
            <a:t>WRITE A </a:t>
          </a:r>
          <a:r>
            <a: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CLAIM</a:t>
          </a:r>
          <a:r>
            <a:rPr lang="en-US" b="1" dirty="0"/>
            <a:t> FOR THIS QUESTION:</a:t>
          </a:r>
          <a:endParaRPr lang="en-US" dirty="0"/>
        </a:p>
      </dgm:t>
    </dgm:pt>
    <dgm:pt modelId="{18677937-9378-48F2-A2F1-BCC485699A66}" type="parTrans" cxnId="{EE9CB470-CBF6-4C3F-B7EF-1B221ED6FB98}">
      <dgm:prSet/>
      <dgm:spPr/>
      <dgm:t>
        <a:bodyPr/>
        <a:lstStyle/>
        <a:p>
          <a:endParaRPr lang="en-US"/>
        </a:p>
      </dgm:t>
    </dgm:pt>
    <dgm:pt modelId="{DB422E83-7192-4D79-9173-33335657FD3B}" type="sibTrans" cxnId="{EE9CB470-CBF6-4C3F-B7EF-1B221ED6FB98}">
      <dgm:prSet/>
      <dgm:spPr/>
      <dgm:t>
        <a:bodyPr/>
        <a:lstStyle/>
        <a:p>
          <a:endParaRPr lang="en-US" dirty="0"/>
        </a:p>
      </dgm:t>
    </dgm:pt>
    <dgm:pt modelId="{E1BE1BD8-BCB7-48C3-A40C-6461C36989F9}">
      <dgm:prSet/>
      <dgm:spPr/>
      <dgm:t>
        <a:bodyPr/>
        <a:lstStyle/>
        <a:p>
          <a:r>
            <a:rPr lang="en-US" dirty="0"/>
            <a:t>“DO CLOUDS MOVE OR IS IT JUST THE EARTH MOVING?”</a:t>
          </a:r>
        </a:p>
      </dgm:t>
    </dgm:pt>
    <dgm:pt modelId="{BB54DA44-D4BF-4380-8E97-AA56F210053D}" type="parTrans" cxnId="{DC5A3599-2CE5-4531-A169-643C5EE2343C}">
      <dgm:prSet/>
      <dgm:spPr/>
      <dgm:t>
        <a:bodyPr/>
        <a:lstStyle/>
        <a:p>
          <a:endParaRPr lang="en-US"/>
        </a:p>
      </dgm:t>
    </dgm:pt>
    <dgm:pt modelId="{D5C11716-A4D7-4F85-8638-E1EF9DFEFF0E}" type="sibTrans" cxnId="{DC5A3599-2CE5-4531-A169-643C5EE2343C}">
      <dgm:prSet/>
      <dgm:spPr/>
      <dgm:t>
        <a:bodyPr/>
        <a:lstStyle/>
        <a:p>
          <a:endParaRPr lang="en-US"/>
        </a:p>
      </dgm:t>
    </dgm:pt>
    <dgm:pt modelId="{FF753ED6-E868-4ACC-88FD-E8F13E27BE16}" type="pres">
      <dgm:prSet presAssocID="{06C78F0C-1112-4D6F-B2D2-4CD465B8F6B0}" presName="Name0" presStyleCnt="0">
        <dgm:presLayoutVars>
          <dgm:dir/>
          <dgm:resizeHandles val="exact"/>
        </dgm:presLayoutVars>
      </dgm:prSet>
      <dgm:spPr/>
    </dgm:pt>
    <dgm:pt modelId="{796B8A38-2D57-4AB5-BE16-4B082F9C3A56}" type="pres">
      <dgm:prSet presAssocID="{B5D6769C-3C5E-4756-8427-A3A6E635AFA3}" presName="node" presStyleLbl="node1" presStyleIdx="0" presStyleCnt="2">
        <dgm:presLayoutVars>
          <dgm:bulletEnabled val="1"/>
        </dgm:presLayoutVars>
      </dgm:prSet>
      <dgm:spPr/>
    </dgm:pt>
    <dgm:pt modelId="{DB103A94-822B-4BF9-941C-CE93F1497510}" type="pres">
      <dgm:prSet presAssocID="{DB422E83-7192-4D79-9173-33335657FD3B}" presName="sibTrans" presStyleLbl="sibTrans1D1" presStyleIdx="0" presStyleCnt="1"/>
      <dgm:spPr/>
    </dgm:pt>
    <dgm:pt modelId="{9F454DC6-5B6A-4BE9-9C2A-B7870BCC2A61}" type="pres">
      <dgm:prSet presAssocID="{DB422E83-7192-4D79-9173-33335657FD3B}" presName="connectorText" presStyleLbl="sibTrans1D1" presStyleIdx="0" presStyleCnt="1"/>
      <dgm:spPr/>
    </dgm:pt>
    <dgm:pt modelId="{0B5CA44D-7CAE-424D-8828-B88AB8DDB572}" type="pres">
      <dgm:prSet presAssocID="{E1BE1BD8-BCB7-48C3-A40C-6461C36989F9}" presName="node" presStyleLbl="node1" presStyleIdx="1" presStyleCnt="2">
        <dgm:presLayoutVars>
          <dgm:bulletEnabled val="1"/>
        </dgm:presLayoutVars>
      </dgm:prSet>
      <dgm:spPr/>
    </dgm:pt>
  </dgm:ptLst>
  <dgm:cxnLst>
    <dgm:cxn modelId="{585A0037-9C5A-4603-99D4-AF1094815755}" type="presOf" srcId="{B5D6769C-3C5E-4756-8427-A3A6E635AFA3}" destId="{796B8A38-2D57-4AB5-BE16-4B082F9C3A56}" srcOrd="0" destOrd="0" presId="urn:microsoft.com/office/officeart/2016/7/layout/RepeatingBendingProcessNew"/>
    <dgm:cxn modelId="{FE11AC42-93FA-4AAD-91A3-DAD974BA5333}" type="presOf" srcId="{06C78F0C-1112-4D6F-B2D2-4CD465B8F6B0}" destId="{FF753ED6-E868-4ACC-88FD-E8F13E27BE16}" srcOrd="0" destOrd="0" presId="urn:microsoft.com/office/officeart/2016/7/layout/RepeatingBendingProcessNew"/>
    <dgm:cxn modelId="{31593B6B-4AAA-4626-9A14-85D1DA1BC048}" type="presOf" srcId="{DB422E83-7192-4D79-9173-33335657FD3B}" destId="{DB103A94-822B-4BF9-941C-CE93F1497510}" srcOrd="0" destOrd="0" presId="urn:microsoft.com/office/officeart/2016/7/layout/RepeatingBendingProcessNew"/>
    <dgm:cxn modelId="{EE9CB470-CBF6-4C3F-B7EF-1B221ED6FB98}" srcId="{06C78F0C-1112-4D6F-B2D2-4CD465B8F6B0}" destId="{B5D6769C-3C5E-4756-8427-A3A6E635AFA3}" srcOrd="0" destOrd="0" parTransId="{18677937-9378-48F2-A2F1-BCC485699A66}" sibTransId="{DB422E83-7192-4D79-9173-33335657FD3B}"/>
    <dgm:cxn modelId="{DC5A3599-2CE5-4531-A169-643C5EE2343C}" srcId="{06C78F0C-1112-4D6F-B2D2-4CD465B8F6B0}" destId="{E1BE1BD8-BCB7-48C3-A40C-6461C36989F9}" srcOrd="1" destOrd="0" parTransId="{BB54DA44-D4BF-4380-8E97-AA56F210053D}" sibTransId="{D5C11716-A4D7-4F85-8638-E1EF9DFEFF0E}"/>
    <dgm:cxn modelId="{D1EBA1BD-C876-4D63-9BAB-9CABDCE5C2A5}" type="presOf" srcId="{DB422E83-7192-4D79-9173-33335657FD3B}" destId="{9F454DC6-5B6A-4BE9-9C2A-B7870BCC2A61}" srcOrd="1" destOrd="0" presId="urn:microsoft.com/office/officeart/2016/7/layout/RepeatingBendingProcessNew"/>
    <dgm:cxn modelId="{800E7FE4-F7D7-45FB-88DF-FFE86041D58F}" type="presOf" srcId="{E1BE1BD8-BCB7-48C3-A40C-6461C36989F9}" destId="{0B5CA44D-7CAE-424D-8828-B88AB8DDB572}" srcOrd="0" destOrd="0" presId="urn:microsoft.com/office/officeart/2016/7/layout/RepeatingBendingProcessNew"/>
    <dgm:cxn modelId="{5E5C3B6F-BA0A-473B-878B-1574E6F52FB1}" type="presParOf" srcId="{FF753ED6-E868-4ACC-88FD-E8F13E27BE16}" destId="{796B8A38-2D57-4AB5-BE16-4B082F9C3A56}" srcOrd="0" destOrd="0" presId="urn:microsoft.com/office/officeart/2016/7/layout/RepeatingBendingProcessNew"/>
    <dgm:cxn modelId="{1F65A5DA-03D6-435A-8D53-0D3A43668CDD}" type="presParOf" srcId="{FF753ED6-E868-4ACC-88FD-E8F13E27BE16}" destId="{DB103A94-822B-4BF9-941C-CE93F1497510}" srcOrd="1" destOrd="0" presId="urn:microsoft.com/office/officeart/2016/7/layout/RepeatingBendingProcessNew"/>
    <dgm:cxn modelId="{1AA9A46C-1BB2-4D59-9A19-EF4E5E245C0E}" type="presParOf" srcId="{DB103A94-822B-4BF9-941C-CE93F1497510}" destId="{9F454DC6-5B6A-4BE9-9C2A-B7870BCC2A61}" srcOrd="0" destOrd="0" presId="urn:microsoft.com/office/officeart/2016/7/layout/RepeatingBendingProcessNew"/>
    <dgm:cxn modelId="{05087E16-10A4-4CD3-AC41-67EB34ED1275}" type="presParOf" srcId="{FF753ED6-E868-4ACC-88FD-E8F13E27BE16}" destId="{0B5CA44D-7CAE-424D-8828-B88AB8DDB572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6C78F0C-1112-4D6F-B2D2-4CD465B8F6B0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D6769C-3C5E-4756-8427-A3A6E635AFA3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b="1" dirty="0"/>
            <a:t>How do you know what you know?</a:t>
          </a:r>
          <a:endParaRPr lang="en-US" dirty="0"/>
        </a:p>
      </dgm:t>
    </dgm:pt>
    <dgm:pt modelId="{18677937-9378-48F2-A2F1-BCC485699A66}" type="parTrans" cxnId="{EE9CB470-CBF6-4C3F-B7EF-1B221ED6FB98}">
      <dgm:prSet/>
      <dgm:spPr/>
      <dgm:t>
        <a:bodyPr/>
        <a:lstStyle/>
        <a:p>
          <a:endParaRPr lang="en-US"/>
        </a:p>
      </dgm:t>
    </dgm:pt>
    <dgm:pt modelId="{DB422E83-7192-4D79-9173-33335657FD3B}" type="sibTrans" cxnId="{EE9CB470-CBF6-4C3F-B7EF-1B221ED6FB9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1BE1BD8-BCB7-48C3-A40C-6461C36989F9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Use prior knowledge to write down </a:t>
          </a:r>
          <a:r>
            <a: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pieces of evidence</a:t>
          </a:r>
          <a:r>
            <a:rPr lang="en-US" dirty="0"/>
            <a:t> to support your claim</a:t>
          </a:r>
        </a:p>
      </dgm:t>
    </dgm:pt>
    <dgm:pt modelId="{BB54DA44-D4BF-4380-8E97-AA56F210053D}" type="parTrans" cxnId="{DC5A3599-2CE5-4531-A169-643C5EE2343C}">
      <dgm:prSet/>
      <dgm:spPr/>
      <dgm:t>
        <a:bodyPr/>
        <a:lstStyle/>
        <a:p>
          <a:endParaRPr lang="en-US"/>
        </a:p>
      </dgm:t>
    </dgm:pt>
    <dgm:pt modelId="{D5C11716-A4D7-4F85-8638-E1EF9DFEFF0E}" type="sibTrans" cxnId="{DC5A3599-2CE5-4531-A169-643C5EE2343C}">
      <dgm:prSet/>
      <dgm:spPr/>
      <dgm:t>
        <a:bodyPr/>
        <a:lstStyle/>
        <a:p>
          <a:endParaRPr lang="en-US"/>
        </a:p>
      </dgm:t>
    </dgm:pt>
    <dgm:pt modelId="{02A3301E-DE57-4410-B8E0-64AC7B479805}" type="pres">
      <dgm:prSet presAssocID="{06C78F0C-1112-4D6F-B2D2-4CD465B8F6B0}" presName="linear" presStyleCnt="0">
        <dgm:presLayoutVars>
          <dgm:animLvl val="lvl"/>
          <dgm:resizeHandles val="exact"/>
        </dgm:presLayoutVars>
      </dgm:prSet>
      <dgm:spPr/>
    </dgm:pt>
    <dgm:pt modelId="{E3C007E2-076C-4E86-B8FD-CEA0C73D15CA}" type="pres">
      <dgm:prSet presAssocID="{B5D6769C-3C5E-4756-8427-A3A6E635AFA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DCD7DCF-9CCF-4F88-B970-FE2E3343A300}" type="pres">
      <dgm:prSet presAssocID="{DB422E83-7192-4D79-9173-33335657FD3B}" presName="spacer" presStyleCnt="0"/>
      <dgm:spPr/>
    </dgm:pt>
    <dgm:pt modelId="{7BAEE2F4-A5AA-463E-B59D-27479DEC253F}" type="pres">
      <dgm:prSet presAssocID="{E1BE1BD8-BCB7-48C3-A40C-6461C36989F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E9CB470-CBF6-4C3F-B7EF-1B221ED6FB98}" srcId="{06C78F0C-1112-4D6F-B2D2-4CD465B8F6B0}" destId="{B5D6769C-3C5E-4756-8427-A3A6E635AFA3}" srcOrd="0" destOrd="0" parTransId="{18677937-9378-48F2-A2F1-BCC485699A66}" sibTransId="{DB422E83-7192-4D79-9173-33335657FD3B}"/>
    <dgm:cxn modelId="{DE39A953-A743-4B7A-8EBE-B299E74DE570}" type="presOf" srcId="{06C78F0C-1112-4D6F-B2D2-4CD465B8F6B0}" destId="{02A3301E-DE57-4410-B8E0-64AC7B479805}" srcOrd="0" destOrd="0" presId="urn:microsoft.com/office/officeart/2005/8/layout/vList2"/>
    <dgm:cxn modelId="{DC5A3599-2CE5-4531-A169-643C5EE2343C}" srcId="{06C78F0C-1112-4D6F-B2D2-4CD465B8F6B0}" destId="{E1BE1BD8-BCB7-48C3-A40C-6461C36989F9}" srcOrd="1" destOrd="0" parTransId="{BB54DA44-D4BF-4380-8E97-AA56F210053D}" sibTransId="{D5C11716-A4D7-4F85-8638-E1EF9DFEFF0E}"/>
    <dgm:cxn modelId="{CE24F9C7-3B26-428A-9BBD-B9F130626B07}" type="presOf" srcId="{B5D6769C-3C5E-4756-8427-A3A6E635AFA3}" destId="{E3C007E2-076C-4E86-B8FD-CEA0C73D15CA}" srcOrd="0" destOrd="0" presId="urn:microsoft.com/office/officeart/2005/8/layout/vList2"/>
    <dgm:cxn modelId="{08C882DF-536E-4AB4-AFB9-B094AFD22536}" type="presOf" srcId="{E1BE1BD8-BCB7-48C3-A40C-6461C36989F9}" destId="{7BAEE2F4-A5AA-463E-B59D-27479DEC253F}" srcOrd="0" destOrd="0" presId="urn:microsoft.com/office/officeart/2005/8/layout/vList2"/>
    <dgm:cxn modelId="{B5F05466-11E1-4763-A869-18ACFFEDC6CA}" type="presParOf" srcId="{02A3301E-DE57-4410-B8E0-64AC7B479805}" destId="{E3C007E2-076C-4E86-B8FD-CEA0C73D15CA}" srcOrd="0" destOrd="0" presId="urn:microsoft.com/office/officeart/2005/8/layout/vList2"/>
    <dgm:cxn modelId="{4FA78723-E9FA-4201-A4E4-C8FC7174783C}" type="presParOf" srcId="{02A3301E-DE57-4410-B8E0-64AC7B479805}" destId="{CDCD7DCF-9CCF-4F88-B970-FE2E3343A300}" srcOrd="1" destOrd="0" presId="urn:microsoft.com/office/officeart/2005/8/layout/vList2"/>
    <dgm:cxn modelId="{607F5CDF-C092-4342-B152-4C0E95286111}" type="presParOf" srcId="{02A3301E-DE57-4410-B8E0-64AC7B479805}" destId="{7BAEE2F4-A5AA-463E-B59D-27479DEC253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6C78F0C-1112-4D6F-B2D2-4CD465B8F6B0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5D6769C-3C5E-4756-8427-A3A6E635AFA3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b="1" dirty="0"/>
            <a:t>Based on your perspective, how does your </a:t>
          </a:r>
          <a:r>
            <a: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evidence support the claim</a:t>
          </a:r>
          <a:r>
            <a:rPr lang="en-US" b="1" dirty="0"/>
            <a:t>?</a:t>
          </a:r>
          <a:endParaRPr lang="en-US" dirty="0"/>
        </a:p>
      </dgm:t>
    </dgm:pt>
    <dgm:pt modelId="{18677937-9378-48F2-A2F1-BCC485699A66}" type="parTrans" cxnId="{EE9CB470-CBF6-4C3F-B7EF-1B221ED6FB98}">
      <dgm:prSet/>
      <dgm:spPr/>
      <dgm:t>
        <a:bodyPr/>
        <a:lstStyle/>
        <a:p>
          <a:endParaRPr lang="en-US"/>
        </a:p>
      </dgm:t>
    </dgm:pt>
    <dgm:pt modelId="{DB422E83-7192-4D79-9173-33335657FD3B}" type="sibTrans" cxnId="{EE9CB470-CBF6-4C3F-B7EF-1B221ED6FB9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E1BE1BD8-BCB7-48C3-A40C-6461C36989F9}">
      <dgm:prSet/>
      <dgm:spPr/>
      <dgm:t>
        <a:bodyPr/>
        <a:lstStyle/>
        <a:p>
          <a:pPr algn="ctr">
            <a:lnSpc>
              <a:spcPct val="100000"/>
            </a:lnSpc>
          </a:pPr>
          <a:r>
            <a:rPr lang="en-US" dirty="0"/>
            <a:t>Write down </a:t>
          </a:r>
          <a:r>
            <a:rPr lang="en-US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reasoning</a:t>
          </a:r>
          <a:r>
            <a:rPr lang="en-US" dirty="0"/>
            <a:t> using your perspective in the sentence.</a:t>
          </a:r>
        </a:p>
      </dgm:t>
    </dgm:pt>
    <dgm:pt modelId="{BB54DA44-D4BF-4380-8E97-AA56F210053D}" type="parTrans" cxnId="{DC5A3599-2CE5-4531-A169-643C5EE2343C}">
      <dgm:prSet/>
      <dgm:spPr/>
      <dgm:t>
        <a:bodyPr/>
        <a:lstStyle/>
        <a:p>
          <a:endParaRPr lang="en-US"/>
        </a:p>
      </dgm:t>
    </dgm:pt>
    <dgm:pt modelId="{D5C11716-A4D7-4F85-8638-E1EF9DFEFF0E}" type="sibTrans" cxnId="{DC5A3599-2CE5-4531-A169-643C5EE2343C}">
      <dgm:prSet/>
      <dgm:spPr/>
      <dgm:t>
        <a:bodyPr/>
        <a:lstStyle/>
        <a:p>
          <a:endParaRPr lang="en-US"/>
        </a:p>
      </dgm:t>
    </dgm:pt>
    <dgm:pt modelId="{02A3301E-DE57-4410-B8E0-64AC7B479805}" type="pres">
      <dgm:prSet presAssocID="{06C78F0C-1112-4D6F-B2D2-4CD465B8F6B0}" presName="linear" presStyleCnt="0">
        <dgm:presLayoutVars>
          <dgm:animLvl val="lvl"/>
          <dgm:resizeHandles val="exact"/>
        </dgm:presLayoutVars>
      </dgm:prSet>
      <dgm:spPr/>
    </dgm:pt>
    <dgm:pt modelId="{E3C007E2-076C-4E86-B8FD-CEA0C73D15CA}" type="pres">
      <dgm:prSet presAssocID="{B5D6769C-3C5E-4756-8427-A3A6E635AFA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DCD7DCF-9CCF-4F88-B970-FE2E3343A300}" type="pres">
      <dgm:prSet presAssocID="{DB422E83-7192-4D79-9173-33335657FD3B}" presName="spacer" presStyleCnt="0"/>
      <dgm:spPr/>
    </dgm:pt>
    <dgm:pt modelId="{7BAEE2F4-A5AA-463E-B59D-27479DEC253F}" type="pres">
      <dgm:prSet presAssocID="{E1BE1BD8-BCB7-48C3-A40C-6461C36989F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EE9CB470-CBF6-4C3F-B7EF-1B221ED6FB98}" srcId="{06C78F0C-1112-4D6F-B2D2-4CD465B8F6B0}" destId="{B5D6769C-3C5E-4756-8427-A3A6E635AFA3}" srcOrd="0" destOrd="0" parTransId="{18677937-9378-48F2-A2F1-BCC485699A66}" sibTransId="{DB422E83-7192-4D79-9173-33335657FD3B}"/>
    <dgm:cxn modelId="{DE39A953-A743-4B7A-8EBE-B299E74DE570}" type="presOf" srcId="{06C78F0C-1112-4D6F-B2D2-4CD465B8F6B0}" destId="{02A3301E-DE57-4410-B8E0-64AC7B479805}" srcOrd="0" destOrd="0" presId="urn:microsoft.com/office/officeart/2005/8/layout/vList2"/>
    <dgm:cxn modelId="{DC5A3599-2CE5-4531-A169-643C5EE2343C}" srcId="{06C78F0C-1112-4D6F-B2D2-4CD465B8F6B0}" destId="{E1BE1BD8-BCB7-48C3-A40C-6461C36989F9}" srcOrd="1" destOrd="0" parTransId="{BB54DA44-D4BF-4380-8E97-AA56F210053D}" sibTransId="{D5C11716-A4D7-4F85-8638-E1EF9DFEFF0E}"/>
    <dgm:cxn modelId="{CE24F9C7-3B26-428A-9BBD-B9F130626B07}" type="presOf" srcId="{B5D6769C-3C5E-4756-8427-A3A6E635AFA3}" destId="{E3C007E2-076C-4E86-B8FD-CEA0C73D15CA}" srcOrd="0" destOrd="0" presId="urn:microsoft.com/office/officeart/2005/8/layout/vList2"/>
    <dgm:cxn modelId="{08C882DF-536E-4AB4-AFB9-B094AFD22536}" type="presOf" srcId="{E1BE1BD8-BCB7-48C3-A40C-6461C36989F9}" destId="{7BAEE2F4-A5AA-463E-B59D-27479DEC253F}" srcOrd="0" destOrd="0" presId="urn:microsoft.com/office/officeart/2005/8/layout/vList2"/>
    <dgm:cxn modelId="{B5F05466-11E1-4763-A869-18ACFFEDC6CA}" type="presParOf" srcId="{02A3301E-DE57-4410-B8E0-64AC7B479805}" destId="{E3C007E2-076C-4E86-B8FD-CEA0C73D15CA}" srcOrd="0" destOrd="0" presId="urn:microsoft.com/office/officeart/2005/8/layout/vList2"/>
    <dgm:cxn modelId="{4FA78723-E9FA-4201-A4E4-C8FC7174783C}" type="presParOf" srcId="{02A3301E-DE57-4410-B8E0-64AC7B479805}" destId="{CDCD7DCF-9CCF-4F88-B970-FE2E3343A300}" srcOrd="1" destOrd="0" presId="urn:microsoft.com/office/officeart/2005/8/layout/vList2"/>
    <dgm:cxn modelId="{607F5CDF-C092-4342-B152-4C0E95286111}" type="presParOf" srcId="{02A3301E-DE57-4410-B8E0-64AC7B479805}" destId="{7BAEE2F4-A5AA-463E-B59D-27479DEC253F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103A94-822B-4BF9-941C-CE93F1497510}">
      <dsp:nvSpPr>
        <dsp:cNvPr id="0" name=""/>
        <dsp:cNvSpPr/>
      </dsp:nvSpPr>
      <dsp:spPr>
        <a:xfrm>
          <a:off x="4742647" y="1807825"/>
          <a:ext cx="106011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060112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245435" y="1848091"/>
        <a:ext cx="54535" cy="10907"/>
      </dsp:txXfrm>
    </dsp:sp>
    <dsp:sp modelId="{796B8A38-2D57-4AB5-BE16-4B082F9C3A56}">
      <dsp:nvSpPr>
        <dsp:cNvPr id="0" name=""/>
        <dsp:cNvSpPr/>
      </dsp:nvSpPr>
      <dsp:spPr>
        <a:xfrm>
          <a:off x="2221" y="430877"/>
          <a:ext cx="4742226" cy="28453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73" tIns="243916" rIns="232373" bIns="2439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WRITE A </a:t>
          </a:r>
          <a:r>
            <a:rPr lang="en-US" sz="43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CLAIM</a:t>
          </a:r>
          <a:r>
            <a:rPr lang="en-US" sz="4300" b="1" kern="1200" dirty="0"/>
            <a:t> FOR THIS QUESTION:</a:t>
          </a:r>
          <a:endParaRPr lang="en-US" sz="4300" kern="1200" dirty="0"/>
        </a:p>
      </dsp:txBody>
      <dsp:txXfrm>
        <a:off x="2221" y="430877"/>
        <a:ext cx="4742226" cy="2845335"/>
      </dsp:txXfrm>
    </dsp:sp>
    <dsp:sp modelId="{0B5CA44D-7CAE-424D-8828-B88AB8DDB572}">
      <dsp:nvSpPr>
        <dsp:cNvPr id="0" name=""/>
        <dsp:cNvSpPr/>
      </dsp:nvSpPr>
      <dsp:spPr>
        <a:xfrm>
          <a:off x="5835159" y="430877"/>
          <a:ext cx="4742226" cy="2845335"/>
        </a:xfrm>
        <a:prstGeom prst="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373" tIns="243916" rIns="232373" bIns="243916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“DO CLOUDS MOVE OR IS IT JUST THE EARTH MOVING?”</a:t>
          </a:r>
        </a:p>
      </dsp:txBody>
      <dsp:txXfrm>
        <a:off x="5835159" y="430877"/>
        <a:ext cx="4742226" cy="2845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007E2-076C-4E86-B8FD-CEA0C73D15CA}">
      <dsp:nvSpPr>
        <dsp:cNvPr id="0" name=""/>
        <dsp:cNvSpPr/>
      </dsp:nvSpPr>
      <dsp:spPr>
        <a:xfrm>
          <a:off x="0" y="277409"/>
          <a:ext cx="10576558" cy="174984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1" kern="1200" dirty="0"/>
            <a:t>How do you know what you know?</a:t>
          </a:r>
          <a:endParaRPr lang="en-US" sz="4200" kern="1200" dirty="0"/>
        </a:p>
      </dsp:txBody>
      <dsp:txXfrm>
        <a:off x="85420" y="362829"/>
        <a:ext cx="10405718" cy="1579004"/>
      </dsp:txXfrm>
    </dsp:sp>
    <dsp:sp modelId="{7BAEE2F4-A5AA-463E-B59D-27479DEC253F}">
      <dsp:nvSpPr>
        <dsp:cNvPr id="0" name=""/>
        <dsp:cNvSpPr/>
      </dsp:nvSpPr>
      <dsp:spPr>
        <a:xfrm>
          <a:off x="0" y="2148214"/>
          <a:ext cx="10576558" cy="1749844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ctr" defTabSz="1866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Use prior knowledge to write down </a:t>
          </a:r>
          <a:r>
            <a:rPr lang="en-US" sz="420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 pieces of evidence</a:t>
          </a:r>
          <a:r>
            <a:rPr lang="en-US" sz="4200" kern="1200" dirty="0"/>
            <a:t> to support your claim</a:t>
          </a:r>
        </a:p>
      </dsp:txBody>
      <dsp:txXfrm>
        <a:off x="85420" y="2233634"/>
        <a:ext cx="10405718" cy="15790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007E2-076C-4E86-B8FD-CEA0C73D15CA}">
      <dsp:nvSpPr>
        <dsp:cNvPr id="0" name=""/>
        <dsp:cNvSpPr/>
      </dsp:nvSpPr>
      <dsp:spPr>
        <a:xfrm>
          <a:off x="0" y="214653"/>
          <a:ext cx="10576558" cy="1811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b="1" kern="1200" dirty="0"/>
            <a:t>Based on your perspective, how does your </a:t>
          </a:r>
          <a:r>
            <a:rPr lang="en-US" sz="43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evidence support the claim</a:t>
          </a:r>
          <a:r>
            <a:rPr lang="en-US" sz="4300" b="1" kern="1200" dirty="0"/>
            <a:t>?</a:t>
          </a:r>
          <a:endParaRPr lang="en-US" sz="4300" kern="1200" dirty="0"/>
        </a:p>
      </dsp:txBody>
      <dsp:txXfrm>
        <a:off x="88414" y="303067"/>
        <a:ext cx="10399730" cy="1634332"/>
      </dsp:txXfrm>
    </dsp:sp>
    <dsp:sp modelId="{7BAEE2F4-A5AA-463E-B59D-27479DEC253F}">
      <dsp:nvSpPr>
        <dsp:cNvPr id="0" name=""/>
        <dsp:cNvSpPr/>
      </dsp:nvSpPr>
      <dsp:spPr>
        <a:xfrm>
          <a:off x="0" y="2149654"/>
          <a:ext cx="10576558" cy="1811160"/>
        </a:xfrm>
        <a:prstGeom prst="roundRect">
          <a:avLst/>
        </a:prstGeom>
        <a:solidFill>
          <a:schemeClr val="accent2">
            <a:hueOff val="2529934"/>
            <a:satOff val="-47862"/>
            <a:lumOff val="-333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300" kern="1200" dirty="0"/>
            <a:t>Write down </a:t>
          </a:r>
          <a:r>
            <a:rPr lang="en-US" sz="4300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reasoning</a:t>
          </a:r>
          <a:r>
            <a:rPr lang="en-US" sz="4300" kern="1200" dirty="0"/>
            <a:t> using your perspective in the sentence.</a:t>
          </a:r>
        </a:p>
      </dsp:txBody>
      <dsp:txXfrm>
        <a:off x="88414" y="2238068"/>
        <a:ext cx="10399730" cy="16343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QTsue0lKB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0F5C3-47A5-416D-9BBE-671B0AD42A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we think like scientists</a:t>
            </a:r>
            <a:r>
              <a:rPr lang="en-US" dirty="0"/>
              <a:t>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67E98-4B09-42B4-A6BA-4243A83752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392633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696A6-3D15-4CED-BB46-200EE394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/>
              <a:t>2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B8034-DD8B-4B03-9976-3C2E09C19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What happens when we google the question?</a:t>
            </a:r>
          </a:p>
          <a:p>
            <a:pPr marL="0" indent="0">
              <a:buNone/>
            </a:pPr>
            <a:r>
              <a:rPr lang="en-US" sz="4400" dirty="0"/>
              <a:t>(We get lots of different information)</a:t>
            </a:r>
          </a:p>
        </p:txBody>
      </p:sp>
    </p:spTree>
    <p:extLst>
      <p:ext uri="{BB962C8B-B14F-4D97-AF65-F5344CB8AC3E}">
        <p14:creationId xmlns:p14="http://schemas.microsoft.com/office/powerpoint/2010/main" val="226297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696A6-3D15-4CED-BB46-200EE394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/>
              <a:t>2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B8034-DD8B-4B03-9976-3C2E09C19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514753" cy="524862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400" b="1" dirty="0"/>
              <a:t>So how do we know what to use for evidence?</a:t>
            </a:r>
          </a:p>
          <a:p>
            <a:pPr marL="0" indent="0">
              <a:buNone/>
            </a:pPr>
            <a:r>
              <a:rPr lang="en-US" sz="4400" dirty="0"/>
              <a:t>(We write evidence from our prior knowledge of the world around us)</a:t>
            </a:r>
          </a:p>
        </p:txBody>
      </p:sp>
    </p:spTree>
    <p:extLst>
      <p:ext uri="{BB962C8B-B14F-4D97-AF65-F5344CB8AC3E}">
        <p14:creationId xmlns:p14="http://schemas.microsoft.com/office/powerpoint/2010/main" val="1750857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37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8" name="Group 39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0D3653-E228-40C9-8152-B9A2A63C3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8881"/>
            <a:ext cx="12161837" cy="104894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CLOUDS MOVE OR IS IT JUST THE EARTH MOVING?</a:t>
            </a:r>
            <a:b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tx1"/>
                </a:solidFill>
              </a:rPr>
              <a:t>EVIDENCE (~4 min)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8EF451-EB6F-4280-B1EF-618B01ADEB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478690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0435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696A6-3D15-4CED-BB46-200EE3943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STRATEGY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/>
              <a:t>2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B8034-DD8B-4B03-9976-3C2E09C19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What if I am wrong?</a:t>
            </a:r>
          </a:p>
          <a:p>
            <a:pPr marL="0" indent="0">
              <a:buNone/>
            </a:pPr>
            <a:r>
              <a:rPr lang="en-US" sz="4400" dirty="0"/>
              <a:t>(As long as you include your “Relative Perspective” your answer should still be strong)</a:t>
            </a:r>
          </a:p>
        </p:txBody>
      </p:sp>
    </p:spTree>
    <p:extLst>
      <p:ext uri="{BB962C8B-B14F-4D97-AF65-F5344CB8AC3E}">
        <p14:creationId xmlns:p14="http://schemas.microsoft.com/office/powerpoint/2010/main" val="94419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7" name="Rectangle 37">
            <a:extLst>
              <a:ext uri="{FF2B5EF4-FFF2-40B4-BE49-F238E27FC236}">
                <a16:creationId xmlns:a16="http://schemas.microsoft.com/office/drawing/2014/main" id="{982413CC-69E6-4BDA-A88D-E4EF8F95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8" name="Group 39">
            <a:extLst>
              <a:ext uri="{FF2B5EF4-FFF2-40B4-BE49-F238E27FC236}">
                <a16:creationId xmlns:a16="http://schemas.microsoft.com/office/drawing/2014/main" id="{4F1F7357-8633-4CE7-BF80-475EE8A2F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69" name="Freeform 5">
              <a:extLst>
                <a:ext uri="{FF2B5EF4-FFF2-40B4-BE49-F238E27FC236}">
                  <a16:creationId xmlns:a16="http://schemas.microsoft.com/office/drawing/2014/main" id="{E402FE4E-C12D-497C-AF81-F08E4E02B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6">
              <a:extLst>
                <a:ext uri="{FF2B5EF4-FFF2-40B4-BE49-F238E27FC236}">
                  <a16:creationId xmlns:a16="http://schemas.microsoft.com/office/drawing/2014/main" id="{59247B10-170D-4E62-849A-38FCB43C6A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1" name="Freeform 7">
              <a:extLst>
                <a:ext uri="{FF2B5EF4-FFF2-40B4-BE49-F238E27FC236}">
                  <a16:creationId xmlns:a16="http://schemas.microsoft.com/office/drawing/2014/main" id="{89A587A7-1BEF-45AA-9EFC-6558A8749C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AC25B5A1-6EF7-44EC-A2F0-1EDC96A79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80B8582C-7E17-4115-9FF1-979C8405CB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F6C4AB66-7A18-4E51-935B-237F4CA827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CDF12911-A240-4580-8788-0C49DB1FE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EAE0F5DE-442D-4F6C-B02C-2568ED1958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4F24A002-AFDE-4034-85BE-CBF005AE92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36F0721E-B4B0-4A6C-A92C-F8DE92D3AC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54D2DC98-69F8-4F2F-9D45-BDFFA5E2BB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0A636E33-DC38-40B9-B941-037E5D860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17">
              <a:extLst>
                <a:ext uri="{FF2B5EF4-FFF2-40B4-BE49-F238E27FC236}">
                  <a16:creationId xmlns:a16="http://schemas.microsoft.com/office/drawing/2014/main" id="{03D30690-68C2-4AEC-9789-1495D97E19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18">
              <a:extLst>
                <a:ext uri="{FF2B5EF4-FFF2-40B4-BE49-F238E27FC236}">
                  <a16:creationId xmlns:a16="http://schemas.microsoft.com/office/drawing/2014/main" id="{1020B1B9-821B-49FB-BDC9-57DA08CBC3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19">
              <a:extLst>
                <a:ext uri="{FF2B5EF4-FFF2-40B4-BE49-F238E27FC236}">
                  <a16:creationId xmlns:a16="http://schemas.microsoft.com/office/drawing/2014/main" id="{720EDCE4-8B18-413F-989E-E79628E5AF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4" name="Freeform 20">
              <a:extLst>
                <a:ext uri="{FF2B5EF4-FFF2-40B4-BE49-F238E27FC236}">
                  <a16:creationId xmlns:a16="http://schemas.microsoft.com/office/drawing/2014/main" id="{8563351E-0DDD-4FC8-8D0C-1E446E3C1B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5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5" name="Freeform 21">
              <a:extLst>
                <a:ext uri="{FF2B5EF4-FFF2-40B4-BE49-F238E27FC236}">
                  <a16:creationId xmlns:a16="http://schemas.microsoft.com/office/drawing/2014/main" id="{15E8B705-64E7-4513-B3CB-BF46C357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6" name="Freeform 22">
              <a:extLst>
                <a:ext uri="{FF2B5EF4-FFF2-40B4-BE49-F238E27FC236}">
                  <a16:creationId xmlns:a16="http://schemas.microsoft.com/office/drawing/2014/main" id="{30DAEE1C-EBB5-47F5-9E76-564FCFDBFC2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7" name="Freeform 23">
              <a:extLst>
                <a:ext uri="{FF2B5EF4-FFF2-40B4-BE49-F238E27FC236}">
                  <a16:creationId xmlns:a16="http://schemas.microsoft.com/office/drawing/2014/main" id="{EDB255E9-A3E2-4098-99A1-FE38FAD15D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8" name="Freeform 24">
              <a:extLst>
                <a:ext uri="{FF2B5EF4-FFF2-40B4-BE49-F238E27FC236}">
                  <a16:creationId xmlns:a16="http://schemas.microsoft.com/office/drawing/2014/main" id="{D2507F2A-27AF-4833-8273-5FC9A98863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9" name="Freeform 25">
              <a:extLst>
                <a:ext uri="{FF2B5EF4-FFF2-40B4-BE49-F238E27FC236}">
                  <a16:creationId xmlns:a16="http://schemas.microsoft.com/office/drawing/2014/main" id="{8DFB8904-0CB8-45AD-ABD2-F7A582365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00D3653-E228-40C9-8152-B9A2A63C3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98881"/>
            <a:ext cx="12161837" cy="1048945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CLOUDS MOVE OR IS IT JUST THE EARTH MOVING?</a:t>
            </a:r>
            <a:br>
              <a:rPr lang="en-US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>
                <a:solidFill>
                  <a:schemeClr val="tx1"/>
                </a:solidFill>
              </a:rPr>
              <a:t>REASONING~4 min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8EF451-EB6F-4280-B1EF-618B01ADEB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322771"/>
              </p:ext>
            </p:extLst>
          </p:nvPr>
        </p:nvGraphicFramePr>
        <p:xfrm>
          <a:off x="807722" y="1990976"/>
          <a:ext cx="10576558" cy="41754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9128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F7BA9-F014-464B-9D8E-77E8DDDB9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504426"/>
            <a:ext cx="3501197" cy="1223298"/>
          </a:xfrm>
        </p:spPr>
        <p:txBody>
          <a:bodyPr/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REVISED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34198-D818-47FC-9C28-83DE8453E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5974" y="569129"/>
            <a:ext cx="6914377" cy="5249940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600" dirty="0"/>
              <a:t>What was surprising?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What did you already know but see in a new way?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/>
              <a:t>What do you still need help with?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530D4-3015-43B8-84F5-5239E9338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88631" y="3850640"/>
            <a:ext cx="3501197" cy="95071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How to think like a scientist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5DF40-381A-448A-93EB-2AA3ED010A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900" y="4571682"/>
            <a:ext cx="3004820" cy="217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934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F3FB86-565F-49A8-A0C6-DFDD1F30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Can we have more than one correct answer?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1EB58-6F66-41B4-8CEE-95CA29A7C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LEARNING TARGET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C88E9-1CA9-47C6-9645-C0586E121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6280" y="1488985"/>
            <a:ext cx="7421880" cy="1696853"/>
          </a:xfrm>
        </p:spPr>
        <p:txBody>
          <a:bodyPr>
            <a:noAutofit/>
          </a:bodyPr>
          <a:lstStyle/>
          <a:p>
            <a:r>
              <a:rPr lang="en-US" sz="3200" b="1" dirty="0"/>
              <a:t>Explain that </a:t>
            </a:r>
            <a:r>
              <a:rPr lang="en-US" sz="3200" b="1" u="sng" dirty="0">
                <a:solidFill>
                  <a:srgbClr val="FF0000"/>
                </a:solidFill>
              </a:rPr>
              <a:t>science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requires many</a:t>
            </a:r>
            <a:r>
              <a:rPr lang="en-US" sz="3200" b="1" u="sng" dirty="0"/>
              <a:t> </a:t>
            </a:r>
            <a:r>
              <a:rPr lang="en-US" sz="3200" b="1" dirty="0"/>
              <a:t>“Perspectives” </a:t>
            </a:r>
            <a:r>
              <a:rPr lang="en-US" sz="3200" b="1" u="sng" dirty="0">
                <a:solidFill>
                  <a:srgbClr val="FF0000"/>
                </a:solidFill>
              </a:rPr>
              <a:t>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achieve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new </a:t>
            </a:r>
            <a:r>
              <a:rPr lang="en-US" sz="3200" b="1" dirty="0"/>
              <a:t>understanding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8E7246-BA75-433D-8BF3-7D01B7255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dirty="0"/>
              <a:t>SuCCESS CRITERIA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73ED4E-D311-4488-BF5B-F18E752A8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26280" y="4351687"/>
            <a:ext cx="7665719" cy="17040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Write </a:t>
            </a:r>
            <a:r>
              <a:rPr lang="en-US" sz="3200" b="1" u="sng" dirty="0">
                <a:solidFill>
                  <a:srgbClr val="FF0000"/>
                </a:solidFill>
              </a:rPr>
              <a:t>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CER</a:t>
            </a:r>
            <a:r>
              <a:rPr lang="en-US" sz="3200" b="1" dirty="0"/>
              <a:t> using the </a:t>
            </a:r>
            <a:r>
              <a:rPr lang="en-US" sz="3200" b="1" u="sng" dirty="0">
                <a:solidFill>
                  <a:srgbClr val="FF0000"/>
                </a:solidFill>
              </a:rPr>
              <a:t>concept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of </a:t>
            </a:r>
            <a:r>
              <a:rPr lang="en-US" sz="3200" b="1" dirty="0"/>
              <a:t>“Relative Perspective”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EE9F06-D0BC-4B66-AA4A-19C84816EFB8}"/>
              </a:ext>
            </a:extLst>
          </p:cNvPr>
          <p:cNvSpPr txBox="1"/>
          <p:nvPr/>
        </p:nvSpPr>
        <p:spPr>
          <a:xfrm>
            <a:off x="1344015" y="46736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Check</a:t>
            </a:r>
          </a:p>
        </p:txBody>
      </p:sp>
    </p:spTree>
    <p:extLst>
      <p:ext uri="{BB962C8B-B14F-4D97-AF65-F5344CB8AC3E}">
        <p14:creationId xmlns:p14="http://schemas.microsoft.com/office/powerpoint/2010/main" val="33941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6F0DD-8C82-465E-8084-43A3B8D1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Initial Thoughts</a:t>
            </a:r>
            <a:br>
              <a:rPr lang="en-US" sz="4400" b="1" dirty="0"/>
            </a:br>
            <a:r>
              <a:rPr lang="en-US" sz="4400" b="1" dirty="0"/>
              <a:t>REVIEW</a:t>
            </a:r>
            <a:br>
              <a:rPr lang="en-US" sz="4400" b="1" dirty="0"/>
            </a:br>
            <a:r>
              <a:rPr lang="en-US" sz="4400" b="1" dirty="0"/>
              <a:t>5 min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43EB2D-B0C8-4F1B-B7F5-564A7B0E056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b="1" dirty="0"/>
              <a:t>Use your notes to paraphrase…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4A1328-9BC0-4208-AD17-17AB34A94B8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meaning of “Relative Perspective”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29577E-EE28-4AED-B8E4-8E9B5086AF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b="1" dirty="0"/>
              <a:t>Use your Notes to describe…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372753-8B84-457E-ACE2-C356D91E8F5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cap="all" dirty="0"/>
              <a:t>how all people are born scientists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F3FB86-565F-49A8-A0C6-DFDD1F30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Can we have more than one correct answer?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1EB58-6F66-41B4-8CEE-95CA29A7C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LEARNING TARGET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C88E9-1CA9-47C6-9645-C0586E121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6280" y="1488985"/>
            <a:ext cx="7421880" cy="1696853"/>
          </a:xfrm>
        </p:spPr>
        <p:txBody>
          <a:bodyPr>
            <a:noAutofit/>
          </a:bodyPr>
          <a:lstStyle/>
          <a:p>
            <a:r>
              <a:rPr lang="en-US" sz="3200" b="1" dirty="0"/>
              <a:t>Explain that </a:t>
            </a:r>
            <a:r>
              <a:rPr lang="en-US" sz="3200" b="1" u="sng" dirty="0">
                <a:solidFill>
                  <a:srgbClr val="FF0000"/>
                </a:solidFill>
              </a:rPr>
              <a:t>science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requires many</a:t>
            </a:r>
            <a:r>
              <a:rPr lang="en-US" sz="3200" b="1" u="sng" dirty="0"/>
              <a:t> </a:t>
            </a:r>
            <a:r>
              <a:rPr lang="en-US" sz="3200" b="1" dirty="0"/>
              <a:t>“Perspectives” </a:t>
            </a:r>
            <a:r>
              <a:rPr lang="en-US" sz="3200" b="1" u="sng" dirty="0">
                <a:solidFill>
                  <a:srgbClr val="FF0000"/>
                </a:solidFill>
              </a:rPr>
              <a:t>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achieve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new </a:t>
            </a:r>
            <a:r>
              <a:rPr lang="en-US" sz="3200" b="1" dirty="0"/>
              <a:t>understanding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8E7246-BA75-433D-8BF3-7D01B7255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dirty="0"/>
              <a:t>SuCCESS CRITERIA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73ED4E-D311-4488-BF5B-F18E752A8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26280" y="4351687"/>
            <a:ext cx="7665719" cy="17040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Write </a:t>
            </a:r>
            <a:r>
              <a:rPr lang="en-US" sz="3200" b="1" u="sng" dirty="0">
                <a:solidFill>
                  <a:srgbClr val="FF0000"/>
                </a:solidFill>
              </a:rPr>
              <a:t>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CER</a:t>
            </a:r>
            <a:r>
              <a:rPr lang="en-US" sz="3200" b="1" dirty="0"/>
              <a:t> using the </a:t>
            </a:r>
            <a:r>
              <a:rPr lang="en-US" sz="3200" b="1" u="sng" dirty="0">
                <a:solidFill>
                  <a:srgbClr val="FF0000"/>
                </a:solidFill>
              </a:rPr>
              <a:t>concept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of </a:t>
            </a:r>
            <a:r>
              <a:rPr lang="en-US" sz="3200" b="1" dirty="0"/>
              <a:t>“Relative Perspective”</a:t>
            </a:r>
          </a:p>
        </p:txBody>
      </p:sp>
    </p:spTree>
    <p:extLst>
      <p:ext uri="{BB962C8B-B14F-4D97-AF65-F5344CB8AC3E}">
        <p14:creationId xmlns:p14="http://schemas.microsoft.com/office/powerpoint/2010/main" val="252853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0CE3618-1D7A-4256-B2AF-9DB692996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984687B-789E-453B-921F-7804CCA6BA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0495A546-1866-442A-8EF9-B683FCB39C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20FC9B1F-EB6E-40D2-8261-0142E7326F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08DB0E74-FB47-4298-AF40-FAC8939F92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08813488-5B66-4FB7-A177-9B9B4658D6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235E4BF3-25DA-41E9-B880-A0DC6C1EF9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813C1F92-ED6B-4F19-9415-BFB5B5B5A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8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9E40EF46-D7B9-447E-ACB4-D78972199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2">
              <a:extLst>
                <a:ext uri="{FF2B5EF4-FFF2-40B4-BE49-F238E27FC236}">
                  <a16:creationId xmlns:a16="http://schemas.microsoft.com/office/drawing/2014/main" id="{123CAE24-12FF-43D7-A6C0-6AA792E3AB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3">
              <a:extLst>
                <a:ext uri="{FF2B5EF4-FFF2-40B4-BE49-F238E27FC236}">
                  <a16:creationId xmlns:a16="http://schemas.microsoft.com/office/drawing/2014/main" id="{B372F5DB-BF3F-4325-85B0-CDCE7A6A68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5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4">
              <a:extLst>
                <a:ext uri="{FF2B5EF4-FFF2-40B4-BE49-F238E27FC236}">
                  <a16:creationId xmlns:a16="http://schemas.microsoft.com/office/drawing/2014/main" id="{B25A9653-2959-449B-BA93-64D5656B1A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683D52E0-024E-49EA-B58E-AFCB54B93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16">
              <a:extLst>
                <a:ext uri="{FF2B5EF4-FFF2-40B4-BE49-F238E27FC236}">
                  <a16:creationId xmlns:a16="http://schemas.microsoft.com/office/drawing/2014/main" id="{B42DB067-C8BB-4763-B3AC-A1AFC1F94C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3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4BFADE60-883C-490B-8717-29178631E0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276CDC4A-1010-43AB-BD13-E9BC487D68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E6DA892F-7AE7-4A83-9BFB-D5FDBA16D9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2079130B-2394-449B-80DB-0B9946C7B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accent1">
                  <a:alpha val="12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2" name="Freeform 21">
              <a:extLst>
                <a:ext uri="{FF2B5EF4-FFF2-40B4-BE49-F238E27FC236}">
                  <a16:creationId xmlns:a16="http://schemas.microsoft.com/office/drawing/2014/main" id="{2F852A68-5FD2-4BD4-902A-37D580B79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2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1CD48066-FF17-425E-9EEC-795CD0CA40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1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374D862B-A8E1-4CB9-8529-077C6DBA5C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1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5A3B1A83-9C72-4407-A5BF-A9EAA5C4D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6" name="Freeform 25">
              <a:extLst>
                <a:ext uri="{FF2B5EF4-FFF2-40B4-BE49-F238E27FC236}">
                  <a16:creationId xmlns:a16="http://schemas.microsoft.com/office/drawing/2014/main" id="{C73AF399-B36E-419F-92C0-533EFBD935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accent1">
                  <a:alpha val="8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" name="Title 6">
            <a:extLst>
              <a:ext uri="{FF2B5EF4-FFF2-40B4-BE49-F238E27FC236}">
                <a16:creationId xmlns:a16="http://schemas.microsoft.com/office/drawing/2014/main" id="{A8BCC2AA-099F-4E03-BC85-422D17F83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477651"/>
            <a:ext cx="3756774" cy="4575659"/>
          </a:xfrm>
        </p:spPr>
        <p:txBody>
          <a:bodyPr anchor="t">
            <a:normAutofit/>
          </a:bodyPr>
          <a:lstStyle/>
          <a:p>
            <a:pPr algn="l"/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CLAIM</a:t>
            </a:r>
            <a:b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EVIDENCE</a:t>
            </a:r>
            <a:b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REASONING</a:t>
            </a:r>
            <a:br>
              <a:rPr lang="en-US" sz="5400" dirty="0">
                <a:solidFill>
                  <a:schemeClr val="accent1"/>
                </a:solidFill>
              </a:rPr>
            </a:br>
            <a:r>
              <a:rPr lang="en-US" sz="5400" b="1" i="1" dirty="0">
                <a:solidFill>
                  <a:schemeClr val="accent1"/>
                </a:solidFill>
              </a:rPr>
              <a:t>(Also known as ACE)</a:t>
            </a:r>
          </a:p>
        </p:txBody>
      </p:sp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3F39476B-1A6D-47CB-AC7A-FB87EF003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27553" y="1375241"/>
            <a:ext cx="175681" cy="166594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sz="1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8B90741-4834-4D9B-965A-95BD9185A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9764" y="1477651"/>
            <a:ext cx="6160555" cy="45756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600" dirty="0"/>
              <a:t>Let’s watch the video and find the Claim, and at least 3 pieces of evidence to support the claim</a:t>
            </a:r>
          </a:p>
          <a:p>
            <a:pPr marL="0" indent="0" algn="ctr">
              <a:buNone/>
            </a:pPr>
            <a:r>
              <a:rPr lang="en-US" sz="3600" b="1" i="1" dirty="0">
                <a:hlinkClick r:id="rId2"/>
              </a:rPr>
              <a:t>“My Dad is an Alien” Audi Commercial Video Link</a:t>
            </a:r>
            <a:endParaRPr lang="en-US" sz="3600" b="1" i="1" dirty="0"/>
          </a:p>
        </p:txBody>
      </p:sp>
    </p:spTree>
    <p:extLst>
      <p:ext uri="{BB962C8B-B14F-4D97-AF65-F5344CB8AC3E}">
        <p14:creationId xmlns:p14="http://schemas.microsoft.com/office/powerpoint/2010/main" val="290467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FBE4-6053-47AD-A6A2-8426B24B9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C3CB-3EFB-4D17-9475-C8B137F3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189" y="803186"/>
            <a:ext cx="7547811" cy="524862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What is the girl’s </a:t>
            </a:r>
            <a:r>
              <a:rPr lang="en-US" sz="3200" u="sng" dirty="0"/>
              <a:t>claim</a:t>
            </a:r>
            <a:r>
              <a:rPr lang="en-US" sz="3200" dirty="0"/>
              <a:t>?</a:t>
            </a:r>
          </a:p>
          <a:p>
            <a:r>
              <a:rPr lang="en-US" sz="3200" dirty="0"/>
              <a:t>“Her dad is an alien”</a:t>
            </a:r>
          </a:p>
          <a:p>
            <a:r>
              <a:rPr lang="en-US" sz="3200" dirty="0"/>
              <a:t>Is she wrong?</a:t>
            </a:r>
          </a:p>
          <a:p>
            <a:r>
              <a:rPr lang="en-US" sz="3200" dirty="0"/>
              <a:t>Did she provide </a:t>
            </a:r>
            <a:r>
              <a:rPr lang="en-US" sz="3200" u="sng" dirty="0"/>
              <a:t>evidence</a:t>
            </a:r>
            <a:r>
              <a:rPr lang="en-US" sz="3200" dirty="0"/>
              <a:t> to support her claim?</a:t>
            </a:r>
          </a:p>
          <a:p>
            <a:r>
              <a:rPr lang="en-US" sz="3200" dirty="0"/>
              <a:t>What was her evidence?</a:t>
            </a:r>
          </a:p>
          <a:p>
            <a:r>
              <a:rPr lang="en-US" sz="3200" u="sng" dirty="0"/>
              <a:t>Does the evidence support the claim</a:t>
            </a:r>
            <a:r>
              <a:rPr lang="en-US" sz="3200" dirty="0"/>
              <a:t>?</a:t>
            </a:r>
          </a:p>
          <a:p>
            <a:r>
              <a:rPr lang="en-US" sz="3200" dirty="0"/>
              <a:t>Yes, so is she wrong?</a:t>
            </a:r>
          </a:p>
        </p:txBody>
      </p:sp>
    </p:spTree>
    <p:extLst>
      <p:ext uri="{BB962C8B-B14F-4D97-AF65-F5344CB8AC3E}">
        <p14:creationId xmlns:p14="http://schemas.microsoft.com/office/powerpoint/2010/main" val="59281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9FBE4-6053-47AD-A6A2-8426B24B9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Activity #1</a:t>
            </a:r>
            <a:br>
              <a:rPr lang="en-US" sz="4400" b="1" dirty="0"/>
            </a:br>
            <a:r>
              <a:rPr lang="en-US" sz="4400" b="1" dirty="0"/>
              <a:t>PRACTICE</a:t>
            </a:r>
            <a:br>
              <a:rPr lang="en-US" sz="4400" b="1" dirty="0"/>
            </a:br>
            <a:r>
              <a:rPr lang="en-US" sz="4400" b="1" dirty="0"/>
              <a:t>4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C3CB-3EFB-4D17-9475-C8B137F3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189" y="803186"/>
            <a:ext cx="7547811" cy="5248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What reasoning could we use to connect her evidence with her claim to make the argument stronger?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B97B3-0823-480C-8DDC-51E37D09FE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4757" y="3810317"/>
            <a:ext cx="3063974" cy="306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19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CC9829A-26F6-4595-8608-1A9F57DA7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5343792-FB15-4868-8582-6FB07FD06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7CA8F4A2-D471-40D9-BE89-06C70ACF4B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E43E1CEC-4E49-49E9-8548-8B05B6374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7F53ED1-039D-4BD7-A3E5-297729B937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A8487EB7-2469-4867-A80E-D9CD5B2303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46143F0D-FDD9-4B87-911C-BBCFB8055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2CFC98FE-A0AD-4DC3-A501-9F93E7F47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AF90DC1-0B6B-4A93-A014-09751AD4D3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2">
              <a:extLst>
                <a:ext uri="{FF2B5EF4-FFF2-40B4-BE49-F238E27FC236}">
                  <a16:creationId xmlns:a16="http://schemas.microsoft.com/office/drawing/2014/main" id="{A2DFFBBE-16F4-4A5E-8934-167B73FFE0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A5E67C3A-5087-485D-96E5-21B8644E3D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4">
              <a:extLst>
                <a:ext uri="{FF2B5EF4-FFF2-40B4-BE49-F238E27FC236}">
                  <a16:creationId xmlns:a16="http://schemas.microsoft.com/office/drawing/2014/main" id="{73EB781F-58BE-4B7A-B99B-B318ADFCCB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5">
              <a:extLst>
                <a:ext uri="{FF2B5EF4-FFF2-40B4-BE49-F238E27FC236}">
                  <a16:creationId xmlns:a16="http://schemas.microsoft.com/office/drawing/2014/main" id="{539F2F29-AFA9-4E0B-A2E1-685BA3BB0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6">
              <a:extLst>
                <a:ext uri="{FF2B5EF4-FFF2-40B4-BE49-F238E27FC236}">
                  <a16:creationId xmlns:a16="http://schemas.microsoft.com/office/drawing/2014/main" id="{43647B4C-97BD-4193-A694-A8175A54A1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7">
              <a:extLst>
                <a:ext uri="{FF2B5EF4-FFF2-40B4-BE49-F238E27FC236}">
                  <a16:creationId xmlns:a16="http://schemas.microsoft.com/office/drawing/2014/main" id="{06780C14-905F-45FA-A058-1B48324519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8">
              <a:extLst>
                <a:ext uri="{FF2B5EF4-FFF2-40B4-BE49-F238E27FC236}">
                  <a16:creationId xmlns:a16="http://schemas.microsoft.com/office/drawing/2014/main" id="{5C09B360-91DE-4815-B792-78F1DDAB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9">
              <a:extLst>
                <a:ext uri="{FF2B5EF4-FFF2-40B4-BE49-F238E27FC236}">
                  <a16:creationId xmlns:a16="http://schemas.microsoft.com/office/drawing/2014/main" id="{32364EA9-C91C-4187-AEA7-3E676F04E1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0">
              <a:extLst>
                <a:ext uri="{FF2B5EF4-FFF2-40B4-BE49-F238E27FC236}">
                  <a16:creationId xmlns:a16="http://schemas.microsoft.com/office/drawing/2014/main" id="{807D3A95-0DDF-4B14-AD7D-3C5465533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1">
              <a:extLst>
                <a:ext uri="{FF2B5EF4-FFF2-40B4-BE49-F238E27FC236}">
                  <a16:creationId xmlns:a16="http://schemas.microsoft.com/office/drawing/2014/main" id="{18B7A11B-83DF-4C00-836D-1BB371B3BB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2">
              <a:extLst>
                <a:ext uri="{FF2B5EF4-FFF2-40B4-BE49-F238E27FC236}">
                  <a16:creationId xmlns:a16="http://schemas.microsoft.com/office/drawing/2014/main" id="{3478F3A2-7617-467C-9F1C-0024CC8404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3">
              <a:extLst>
                <a:ext uri="{FF2B5EF4-FFF2-40B4-BE49-F238E27FC236}">
                  <a16:creationId xmlns:a16="http://schemas.microsoft.com/office/drawing/2014/main" id="{9110FCBA-0E4F-4C72-A148-BA0CC4D7EC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4">
              <a:extLst>
                <a:ext uri="{FF2B5EF4-FFF2-40B4-BE49-F238E27FC236}">
                  <a16:creationId xmlns:a16="http://schemas.microsoft.com/office/drawing/2014/main" id="{5F9AC703-6A55-44D2-A2D0-4C80B2C31C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5">
              <a:extLst>
                <a:ext uri="{FF2B5EF4-FFF2-40B4-BE49-F238E27FC236}">
                  <a16:creationId xmlns:a16="http://schemas.microsoft.com/office/drawing/2014/main" id="{A950B910-1A21-48FB-9E68-E71923756A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594A2EF-2FF2-48A2-91C9-0279003075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40F210D1-1084-4A86-8697-6421DF5C8C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Isosceles Triangle 22">
              <a:extLst>
                <a:ext uri="{FF2B5EF4-FFF2-40B4-BE49-F238E27FC236}">
                  <a16:creationId xmlns:a16="http://schemas.microsoft.com/office/drawing/2014/main" id="{40B25474-8A86-43C1-B77B-EA2994CB4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ACEAD7B-B41B-4FE1-AD76-97F79C2C2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CA9FBE4-6053-47AD-A6A2-8426B24B9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2358391"/>
            <a:ext cx="3498979" cy="2453676"/>
          </a:xfrm>
        </p:spPr>
        <p:txBody>
          <a:bodyPr>
            <a:normAutofit/>
          </a:bodyPr>
          <a:lstStyle/>
          <a:p>
            <a:r>
              <a:rPr lang="en-US" b="1" dirty="0"/>
              <a:t>Discussion</a:t>
            </a:r>
            <a:br>
              <a:rPr lang="en-US" b="1" dirty="0"/>
            </a:br>
            <a:endParaRPr lang="en-US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1F48E8-2003-40FA-9E36-7BEC91E036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t="8988" r="2" b="19704"/>
          <a:stretch/>
        </p:blipFill>
        <p:spPr>
          <a:xfrm>
            <a:off x="5115908" y="804036"/>
            <a:ext cx="6274561" cy="2977469"/>
          </a:xfrm>
          <a:prstGeom prst="rect">
            <a:avLst/>
          </a:prstGeom>
          <a:ln w="9525">
            <a:solidFill>
              <a:schemeClr val="tx1">
                <a:alpha val="20000"/>
              </a:schemeClr>
            </a:solidFill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9C3CB-3EFB-4D17-9475-C8B137F35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3085" y="4267830"/>
            <a:ext cx="7233015" cy="25901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/>
              <a:t>Did you include “Relative Perspective” to write your reasoning?</a:t>
            </a:r>
          </a:p>
          <a:p>
            <a:pPr marL="0" indent="0">
              <a:buNone/>
            </a:pPr>
            <a:r>
              <a:rPr lang="en-US" sz="3200" dirty="0"/>
              <a:t>If NOT, how can we include “Relative Perspective” to make the reasoning stronger?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18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3F3FB86-565F-49A8-A0C6-DFDD1F3045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Can we have more than one correct answer?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1EB58-6F66-41B4-8CEE-95CA29A7C4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/>
              <a:t>LEARNING TARGET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FC88E9-1CA9-47C6-9645-C0586E121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26280" y="1488985"/>
            <a:ext cx="7421880" cy="1696853"/>
          </a:xfrm>
        </p:spPr>
        <p:txBody>
          <a:bodyPr>
            <a:noAutofit/>
          </a:bodyPr>
          <a:lstStyle/>
          <a:p>
            <a:r>
              <a:rPr lang="en-US" sz="3200" b="1" dirty="0"/>
              <a:t>Explain that </a:t>
            </a:r>
            <a:r>
              <a:rPr lang="en-US" sz="3200" b="1" u="sng" dirty="0">
                <a:solidFill>
                  <a:srgbClr val="FF0000"/>
                </a:solidFill>
              </a:rPr>
              <a:t>science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requires many</a:t>
            </a:r>
            <a:r>
              <a:rPr lang="en-US" sz="3200" b="1" u="sng" dirty="0"/>
              <a:t> </a:t>
            </a:r>
            <a:r>
              <a:rPr lang="en-US" sz="3200" b="1" dirty="0"/>
              <a:t>“Perspectives” </a:t>
            </a:r>
            <a:r>
              <a:rPr lang="en-US" sz="3200" b="1" u="sng" dirty="0">
                <a:solidFill>
                  <a:srgbClr val="FF0000"/>
                </a:solidFill>
              </a:rPr>
              <a:t>to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achieve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new </a:t>
            </a:r>
            <a:r>
              <a:rPr lang="en-US" sz="3200" b="1" dirty="0"/>
              <a:t>understanding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8E7246-BA75-433D-8BF3-7D01B7255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dirty="0"/>
              <a:t>SuCCESS CRITERIA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D73ED4E-D311-4488-BF5B-F18E752A8B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26280" y="4351687"/>
            <a:ext cx="7665719" cy="170406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Write </a:t>
            </a:r>
            <a:r>
              <a:rPr lang="en-US" sz="3200" b="1" u="sng" dirty="0">
                <a:solidFill>
                  <a:srgbClr val="FF0000"/>
                </a:solidFill>
              </a:rPr>
              <a:t>a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CER</a:t>
            </a:r>
            <a:r>
              <a:rPr lang="en-US" sz="3200" b="1" dirty="0"/>
              <a:t> using the </a:t>
            </a:r>
            <a:r>
              <a:rPr lang="en-US" sz="3200" b="1" u="sng" dirty="0">
                <a:solidFill>
                  <a:srgbClr val="FF0000"/>
                </a:solidFill>
              </a:rPr>
              <a:t>concept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u="sng" dirty="0">
                <a:solidFill>
                  <a:srgbClr val="FF0000"/>
                </a:solidFill>
              </a:rPr>
              <a:t>of </a:t>
            </a:r>
            <a:r>
              <a:rPr lang="en-US" sz="3200" b="1" dirty="0"/>
              <a:t>“Relative Perspective”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EE9F06-D0BC-4B66-AA4A-19C84816EFB8}"/>
              </a:ext>
            </a:extLst>
          </p:cNvPr>
          <p:cNvSpPr txBox="1"/>
          <p:nvPr/>
        </p:nvSpPr>
        <p:spPr>
          <a:xfrm>
            <a:off x="1344015" y="46736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Middle Check</a:t>
            </a:r>
          </a:p>
        </p:txBody>
      </p:sp>
    </p:spTree>
    <p:extLst>
      <p:ext uri="{BB962C8B-B14F-4D97-AF65-F5344CB8AC3E}">
        <p14:creationId xmlns:p14="http://schemas.microsoft.com/office/powerpoint/2010/main" val="1313215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6CAA0C-7445-4CE1-A768-F64059526E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0272AE-5158-4A40-83F6-6785051DC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6FAC4ADE-9F3A-4FA2-8691-7B0261E93B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ACA39BA8-1A6D-40A9-9044-7276F845D5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DE84A7F2-247B-4AE3-96E5-6E5A05019B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D287F904-C5B6-4E91-9BFC-3416BF6C99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2653A0EB-E3D0-4025-B431-7042D11D8B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EAE3F9E3-BD83-40F4-A311-0DFBF3EE23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FC1D9595-FA31-4924-8D06-2E32753E5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E0B88530-AE44-47E4-B6B0-14E06C222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9BD14215-F39A-4468-9FBA-6E0BFCA1E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21597AD9-B54E-483F-926D-5912BEB3A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2AE63BE0-6ECE-4B07-A0C5-4CEE87C8C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A4211246-DC87-4FC7-826F-DB71C8FBF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01796C3F-2394-446D-AE81-60BEF2B0C4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1103EF91-2F2B-45D8-BA7C-98278222CF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F985B98A-6A3A-494F-B7E2-166ABC4A8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AA61741D-BCDD-4660-94B6-03CB2C490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730CAFAD-E895-4488-8638-BA92BC7EC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9E0837A1-EE3B-418D-B06D-A53D09721A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C8EAC3D3-6C5B-4FA8-B987-3A577DDFC0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0D9AAEC3-7654-47E2-8B53-6D6BC8C15E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CCC18012-EBEA-4162-BA3A-4EC05A46ED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5" name="Isosceles Triangle 39">
            <a:extLst>
              <a:ext uri="{FF2B5EF4-FFF2-40B4-BE49-F238E27FC236}">
                <a16:creationId xmlns:a16="http://schemas.microsoft.com/office/drawing/2014/main" id="{5D0F92D1-FACF-4DC3-9048-E6A42453D1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943289" y="5765461"/>
            <a:ext cx="305423" cy="263297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05D70D6-8744-4C0F-B4DC-3C3FBDD90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44689" y="4821173"/>
            <a:ext cx="8302622" cy="9477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0D3653-E228-40C9-8152-B9A2A63C3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0290" y="4923197"/>
            <a:ext cx="8134352" cy="771166"/>
          </a:xfrm>
        </p:spPr>
        <p:txBody>
          <a:bodyPr>
            <a:noAutofit/>
          </a:bodyPr>
          <a:lstStyle/>
          <a:p>
            <a:r>
              <a:rPr lang="en-US" sz="3600" b="1" dirty="0"/>
              <a:t>PRACTICE with Relative Perspective</a:t>
            </a:r>
            <a:br>
              <a:rPr lang="en-US" sz="3600" b="1" dirty="0"/>
            </a:br>
            <a:r>
              <a:rPr lang="en-US" sz="3600" b="1" dirty="0"/>
              <a:t>2 min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58EF451-EB6F-4280-B1EF-618B01ADEB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6071857"/>
              </p:ext>
            </p:extLst>
          </p:nvPr>
        </p:nvGraphicFramePr>
        <p:xfrm>
          <a:off x="804672" y="803186"/>
          <a:ext cx="10579607" cy="37070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2635697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39f5a9cd-e2a1-4c39-9c63-c3fdb62ef84f" xsi:nil="true"/>
    <AppVersion xmlns="39f5a9cd-e2a1-4c39-9c63-c3fdb62ef84f" xsi:nil="true"/>
    <DefaultSectionNames xmlns="39f5a9cd-e2a1-4c39-9c63-c3fdb62ef84f" xsi:nil="true"/>
    <Is_Collaboration_Space_Locked xmlns="39f5a9cd-e2a1-4c39-9c63-c3fdb62ef84f" xsi:nil="true"/>
    <Self_Registration_Enabled xmlns="39f5a9cd-e2a1-4c39-9c63-c3fdb62ef84f" xsi:nil="true"/>
    <FolderType xmlns="39f5a9cd-e2a1-4c39-9c63-c3fdb62ef84f" xsi:nil="true"/>
    <Students xmlns="39f5a9cd-e2a1-4c39-9c63-c3fdb62ef84f">
      <UserInfo>
        <DisplayName/>
        <AccountId xsi:nil="true"/>
        <AccountType/>
      </UserInfo>
    </Students>
    <Student_Groups xmlns="39f5a9cd-e2a1-4c39-9c63-c3fdb62ef84f">
      <UserInfo>
        <DisplayName/>
        <AccountId xsi:nil="true"/>
        <AccountType/>
      </UserInfo>
    </Student_Groups>
    <Self_Registration_Enabled0 xmlns="39f5a9cd-e2a1-4c39-9c63-c3fdb62ef84f" xsi:nil="true"/>
    <Invited_Students xmlns="39f5a9cd-e2a1-4c39-9c63-c3fdb62ef84f" xsi:nil="true"/>
    <Has_Teacher_Only_SectionGroup xmlns="39f5a9cd-e2a1-4c39-9c63-c3fdb62ef84f" xsi:nil="true"/>
    <Owner xmlns="39f5a9cd-e2a1-4c39-9c63-c3fdb62ef84f">
      <UserInfo>
        <DisplayName/>
        <AccountId xsi:nil="true"/>
        <AccountType/>
      </UserInfo>
    </Owner>
    <Teachers xmlns="39f5a9cd-e2a1-4c39-9c63-c3fdb62ef84f">
      <UserInfo>
        <DisplayName/>
        <AccountId xsi:nil="true"/>
        <AccountType/>
      </UserInfo>
    </Teachers>
    <Invited_Teachers xmlns="39f5a9cd-e2a1-4c39-9c63-c3fdb62ef84f" xsi:nil="true"/>
    <NotebookType xmlns="39f5a9cd-e2a1-4c39-9c63-c3fdb62ef84f" xsi:nil="true"/>
    <CultureName xmlns="39f5a9cd-e2a1-4c39-9c63-c3fdb62ef84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BACF693830844CA9E036119A621C3C" ma:contentTypeVersion="29" ma:contentTypeDescription="Create a new document." ma:contentTypeScope="" ma:versionID="69279efd84601fa1ac3b9a4de566ed69">
  <xsd:schema xmlns:xsd="http://www.w3.org/2001/XMLSchema" xmlns:xs="http://www.w3.org/2001/XMLSchema" xmlns:p="http://schemas.microsoft.com/office/2006/metadata/properties" xmlns:ns3="32fcf658-12cc-472b-af06-dc98048ac947" xmlns:ns4="39f5a9cd-e2a1-4c39-9c63-c3fdb62ef84f" targetNamespace="http://schemas.microsoft.com/office/2006/metadata/properties" ma:root="true" ma:fieldsID="c88432664d205615b94712a54bcf7132" ns3:_="" ns4:_="">
    <xsd:import namespace="32fcf658-12cc-472b-af06-dc98048ac947"/>
    <xsd:import namespace="39f5a9cd-e2a1-4c39-9c63-c3fdb62ef84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Templates" minOccurs="0"/>
                <xsd:element ref="ns4:Self_Registration_Enabled0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fcf658-12cc-472b-af06-dc98048ac9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5a9cd-e2a1-4c39-9c63-c3fdb62ef84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Templates" ma:index="25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6" nillable="true" ma:displayName="Self Registration Enabled" ma:internalName="Self_Registration_Enabled0">
      <xsd:simpleType>
        <xsd:restriction base="dms:Boolean"/>
      </xsd:simpleType>
    </xsd:element>
    <xsd:element name="MediaServiceMetadata" ma:index="2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30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31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B9FD4F-6112-4406-A26F-928C164D8689}">
  <ds:schemaRefs>
    <ds:schemaRef ds:uri="http://schemas.microsoft.com/office/2006/metadata/properties"/>
    <ds:schemaRef ds:uri="http://schemas.microsoft.com/office/infopath/2007/PartnerControls"/>
    <ds:schemaRef ds:uri="39f5a9cd-e2a1-4c39-9c63-c3fdb62ef84f"/>
  </ds:schemaRefs>
</ds:datastoreItem>
</file>

<file path=customXml/itemProps2.xml><?xml version="1.0" encoding="utf-8"?>
<ds:datastoreItem xmlns:ds="http://schemas.openxmlformats.org/officeDocument/2006/customXml" ds:itemID="{F38AA4A9-365D-4303-819E-E595E51C65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BD894-93E0-4B5A-AC85-5CC5C66C48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2fcf658-12cc-472b-af06-dc98048ac947"/>
    <ds:schemaRef ds:uri="39f5a9cd-e2a1-4c39-9c63-c3fdb62ef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512</Words>
  <Application>Microsoft Office PowerPoint</Application>
  <PresentationFormat>Widescreen</PresentationFormat>
  <Paragraphs>63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 Light</vt:lpstr>
      <vt:lpstr>Rockwell</vt:lpstr>
      <vt:lpstr>Wingdings</vt:lpstr>
      <vt:lpstr>Atlas</vt:lpstr>
      <vt:lpstr>How do we think like scientists?</vt:lpstr>
      <vt:lpstr>Initial Thoughts REVIEW 5 min</vt:lpstr>
      <vt:lpstr>Can we have more than one correct answer?</vt:lpstr>
      <vt:lpstr>CLAIM EVIDENCE REASONING (Also known as ACE)</vt:lpstr>
      <vt:lpstr>DISCUSSION</vt:lpstr>
      <vt:lpstr>Activity #1 PRACTICE 4 min</vt:lpstr>
      <vt:lpstr>Discussion </vt:lpstr>
      <vt:lpstr>Can we have more than one correct answer?</vt:lpstr>
      <vt:lpstr>PRACTICE with Relative Perspective 2 min</vt:lpstr>
      <vt:lpstr>RESEARCH  2 MIN</vt:lpstr>
      <vt:lpstr>STRATEGY  2 MIN</vt:lpstr>
      <vt:lpstr>DO CLOUDS MOVE OR IS IT JUST THE EARTH MOVING? EVIDENCE (~4 min)</vt:lpstr>
      <vt:lpstr>STRATEGY  2 MIN</vt:lpstr>
      <vt:lpstr>DO CLOUDS MOVE OR IS IT JUST THE EARTH MOVING? REASONING~4 min</vt:lpstr>
      <vt:lpstr>REVISED THOUGHTS</vt:lpstr>
      <vt:lpstr>Can we have more than one correct answer?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SCIENCE?</dc:title>
  <dc:creator>Jephson-Hernandez, Shannon</dc:creator>
  <cp:lastModifiedBy>Ackerman, Gail</cp:lastModifiedBy>
  <cp:revision>7</cp:revision>
  <dcterms:created xsi:type="dcterms:W3CDTF">2020-09-22T06:13:39Z</dcterms:created>
  <dcterms:modified xsi:type="dcterms:W3CDTF">2020-10-06T02:40:29Z</dcterms:modified>
</cp:coreProperties>
</file>