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451" r:id="rId2"/>
    <p:sldId id="447" r:id="rId3"/>
    <p:sldId id="448" r:id="rId4"/>
    <p:sldId id="441" r:id="rId5"/>
    <p:sldId id="329" r:id="rId6"/>
    <p:sldId id="330" r:id="rId7"/>
    <p:sldId id="331" r:id="rId8"/>
    <p:sldId id="332" r:id="rId9"/>
    <p:sldId id="416" r:id="rId10"/>
    <p:sldId id="335" r:id="rId11"/>
    <p:sldId id="446" r:id="rId12"/>
    <p:sldId id="454" r:id="rId13"/>
    <p:sldId id="339" r:id="rId14"/>
    <p:sldId id="340" r:id="rId15"/>
    <p:sldId id="341" r:id="rId16"/>
    <p:sldId id="342" r:id="rId17"/>
    <p:sldId id="344" r:id="rId18"/>
    <p:sldId id="45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CCECFF"/>
    <a:srgbClr val="FFCCFF"/>
    <a:srgbClr val="FF0066"/>
    <a:srgbClr val="FFFF66"/>
    <a:srgbClr val="FF3300"/>
    <a:srgbClr val="00FF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64632" autoAdjust="0"/>
  </p:normalViewPr>
  <p:slideViewPr>
    <p:cSldViewPr>
      <p:cViewPr varScale="1">
        <p:scale>
          <a:sx n="43" d="100"/>
          <a:sy n="43" d="100"/>
        </p:scale>
        <p:origin x="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51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phson-Hernandez, Shannon" userId="e9403613-2aaa-424c-8257-ec5fe030fb5c" providerId="ADAL" clId="{9A78757E-B359-4051-9BBF-C05D2BE0ED27}"/>
    <pc:docChg chg="custSel addSld delSld modSld sldOrd">
      <pc:chgData name="Jephson-Hernandez, Shannon" userId="e9403613-2aaa-424c-8257-ec5fe030fb5c" providerId="ADAL" clId="{9A78757E-B359-4051-9BBF-C05D2BE0ED27}" dt="2018-03-22T01:42:19.709" v="679"/>
      <pc:docMkLst>
        <pc:docMk/>
      </pc:docMkLst>
      <pc:sldChg chg="delSp">
        <pc:chgData name="Jephson-Hernandez, Shannon" userId="e9403613-2aaa-424c-8257-ec5fe030fb5c" providerId="ADAL" clId="{9A78757E-B359-4051-9BBF-C05D2BE0ED27}" dt="2018-03-22T01:28:11.857" v="81"/>
        <pc:sldMkLst>
          <pc:docMk/>
          <pc:sldMk cId="2984111196" sldId="441"/>
        </pc:sldMkLst>
        <pc:spChg chg="del">
          <ac:chgData name="Jephson-Hernandez, Shannon" userId="e9403613-2aaa-424c-8257-ec5fe030fb5c" providerId="ADAL" clId="{9A78757E-B359-4051-9BBF-C05D2BE0ED27}" dt="2018-03-22T01:28:11.857" v="81"/>
          <ac:spMkLst>
            <pc:docMk/>
            <pc:sldMk cId="2984111196" sldId="441"/>
            <ac:spMk id="3" creationId="{6343832E-007B-44B9-A408-A9473E96D07D}"/>
          </ac:spMkLst>
        </pc:spChg>
      </pc:sldChg>
      <pc:sldChg chg="modSp ord">
        <pc:chgData name="Jephson-Hernandez, Shannon" userId="e9403613-2aaa-424c-8257-ec5fe030fb5c" providerId="ADAL" clId="{9A78757E-B359-4051-9BBF-C05D2BE0ED27}" dt="2018-03-22T01:41:39.946" v="677"/>
        <pc:sldMkLst>
          <pc:docMk/>
          <pc:sldMk cId="837913862" sldId="446"/>
        </pc:sldMkLst>
        <pc:spChg chg="mod">
          <ac:chgData name="Jephson-Hernandez, Shannon" userId="e9403613-2aaa-424c-8257-ec5fe030fb5c" providerId="ADAL" clId="{9A78757E-B359-4051-9BBF-C05D2BE0ED27}" dt="2018-03-22T01:40:42.261" v="668" actId="20577"/>
          <ac:spMkLst>
            <pc:docMk/>
            <pc:sldMk cId="837913862" sldId="446"/>
            <ac:spMk id="2" creationId="{00000000-0000-0000-0000-000000000000}"/>
          </ac:spMkLst>
        </pc:spChg>
        <pc:spChg chg="mod">
          <ac:chgData name="Jephson-Hernandez, Shannon" userId="e9403613-2aaa-424c-8257-ec5fe030fb5c" providerId="ADAL" clId="{9A78757E-B359-4051-9BBF-C05D2BE0ED27}" dt="2018-03-22T01:33:16.454" v="249" actId="20577"/>
          <ac:spMkLst>
            <pc:docMk/>
            <pc:sldMk cId="837913862" sldId="446"/>
            <ac:spMk id="4" creationId="{00000000-0000-0000-0000-000000000000}"/>
          </ac:spMkLst>
        </pc:spChg>
      </pc:sldChg>
      <pc:sldChg chg="modSp">
        <pc:chgData name="Jephson-Hernandez, Shannon" userId="e9403613-2aaa-424c-8257-ec5fe030fb5c" providerId="ADAL" clId="{9A78757E-B359-4051-9BBF-C05D2BE0ED27}" dt="2018-03-22T01:22:50.379" v="52" actId="20577"/>
        <pc:sldMkLst>
          <pc:docMk/>
          <pc:sldMk cId="2582985495" sldId="447"/>
        </pc:sldMkLst>
        <pc:spChg chg="mod">
          <ac:chgData name="Jephson-Hernandez, Shannon" userId="e9403613-2aaa-424c-8257-ec5fe030fb5c" providerId="ADAL" clId="{9A78757E-B359-4051-9BBF-C05D2BE0ED27}" dt="2018-03-22T01:21:50.107" v="5" actId="20577"/>
          <ac:spMkLst>
            <pc:docMk/>
            <pc:sldMk cId="2582985495" sldId="447"/>
            <ac:spMk id="4" creationId="{D7421ACB-AF31-4DA0-BFFE-65793CC03A68}"/>
          </ac:spMkLst>
        </pc:spChg>
        <pc:spChg chg="mod">
          <ac:chgData name="Jephson-Hernandez, Shannon" userId="e9403613-2aaa-424c-8257-ec5fe030fb5c" providerId="ADAL" clId="{9A78757E-B359-4051-9BBF-C05D2BE0ED27}" dt="2018-03-22T01:22:50.379" v="52" actId="20577"/>
          <ac:spMkLst>
            <pc:docMk/>
            <pc:sldMk cId="2582985495" sldId="447"/>
            <ac:spMk id="6" creationId="{34C2B4A4-5A13-4D82-B1A8-D923207AEF03}"/>
          </ac:spMkLst>
        </pc:spChg>
      </pc:sldChg>
      <pc:sldChg chg="delSp modSp add del">
        <pc:chgData name="Jephson-Hernandez, Shannon" userId="e9403613-2aaa-424c-8257-ec5fe030fb5c" providerId="ADAL" clId="{9A78757E-B359-4051-9BBF-C05D2BE0ED27}" dt="2018-03-22T01:39:49.343" v="659" actId="2696"/>
        <pc:sldMkLst>
          <pc:docMk/>
          <pc:sldMk cId="1227415054" sldId="454"/>
        </pc:sldMkLst>
        <pc:spChg chg="del">
          <ac:chgData name="Jephson-Hernandez, Shannon" userId="e9403613-2aaa-424c-8257-ec5fe030fb5c" providerId="ADAL" clId="{9A78757E-B359-4051-9BBF-C05D2BE0ED27}" dt="2018-03-22T01:28:55.790" v="85" actId="478"/>
          <ac:spMkLst>
            <pc:docMk/>
            <pc:sldMk cId="1227415054" sldId="454"/>
            <ac:spMk id="2" creationId="{08A51859-ACDB-4D68-A2D9-559A6CA78126}"/>
          </ac:spMkLst>
        </pc:spChg>
        <pc:spChg chg="mod">
          <ac:chgData name="Jephson-Hernandez, Shannon" userId="e9403613-2aaa-424c-8257-ec5fe030fb5c" providerId="ADAL" clId="{9A78757E-B359-4051-9BBF-C05D2BE0ED27}" dt="2018-03-22T01:29:00.258" v="87" actId="14100"/>
          <ac:spMkLst>
            <pc:docMk/>
            <pc:sldMk cId="1227415054" sldId="454"/>
            <ac:spMk id="3" creationId="{4AEC9E01-5DA3-4EC6-9114-F69993BCA6F8}"/>
          </ac:spMkLst>
        </pc:spChg>
      </pc:sldChg>
      <pc:sldChg chg="modAnim">
        <pc:chgData name="Jephson-Hernandez, Shannon" userId="e9403613-2aaa-424c-8257-ec5fe030fb5c" providerId="ADAL" clId="{9A78757E-B359-4051-9BBF-C05D2BE0ED27}" dt="2018-03-22T01:42:19.709" v="679"/>
        <pc:sldMkLst>
          <pc:docMk/>
          <pc:sldMk cId="1678868593" sldId="454"/>
        </pc:sldMkLst>
      </pc:sldChg>
      <pc:sldChg chg="modSp add del">
        <pc:chgData name="Jephson-Hernandez, Shannon" userId="e9403613-2aaa-424c-8257-ec5fe030fb5c" providerId="ADAL" clId="{9A78757E-B359-4051-9BBF-C05D2BE0ED27}" dt="2018-03-22T01:41:47.377" v="678" actId="2696"/>
        <pc:sldMkLst>
          <pc:docMk/>
          <pc:sldMk cId="2192114597" sldId="455"/>
        </pc:sldMkLst>
        <pc:spChg chg="mod">
          <ac:chgData name="Jephson-Hernandez, Shannon" userId="e9403613-2aaa-424c-8257-ec5fe030fb5c" providerId="ADAL" clId="{9A78757E-B359-4051-9BBF-C05D2BE0ED27}" dt="2018-03-22T01:41:14.107" v="676" actId="20577"/>
          <ac:spMkLst>
            <pc:docMk/>
            <pc:sldMk cId="2192114597" sldId="455"/>
            <ac:spMk id="2" creationId="{00000000-0000-0000-0000-000000000000}"/>
          </ac:spMkLst>
        </pc:spChg>
        <pc:spChg chg="mod">
          <ac:chgData name="Jephson-Hernandez, Shannon" userId="e9403613-2aaa-424c-8257-ec5fe030fb5c" providerId="ADAL" clId="{9A78757E-B359-4051-9BBF-C05D2BE0ED27}" dt="2018-03-22T01:39:38.958" v="658" actId="122"/>
          <ac:spMkLst>
            <pc:docMk/>
            <pc:sldMk cId="2192114597" sldId="455"/>
            <ac:spMk id="4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B3F420-503B-4890-801D-0F4439949B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45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1C3615-2D70-4379-91FA-C9DE15809D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78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31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67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1C3615-2D70-4379-91FA-C9DE15809D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063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1C3615-2D70-4379-91FA-C9DE15809D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063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F693A-2AA9-4278-A837-818D01D86635}" type="slidenum">
              <a:rPr lang="en-US"/>
              <a:pPr/>
              <a:t>13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66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If students need a few examples to help them get started, some sample Brain Metaphors have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been provided below.</a:t>
            </a:r>
          </a:p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Brain is a… Because it…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Spider web…is delicate, minimal, hypersensitive, and connects many things. It responds instantly and simultaneously to outside events.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Prism …breaks white light (seemingly one thing) into many colors.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Lens …magnifies and concentrates energy to an intense point (focus).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Lamp …allows you to see things better.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Spaceship …can orbit the whole world and travel to other worlds (imagination!).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Map …has different geographical features each with unique characteristics.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Atlas …is a collection of maps (of all scales and types).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Mirror …can see things as others see it and see other things and oneself from all angles.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Tree …has branches that diverge and converge.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River …has many tributaries that branch.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Bunch of toys …must be played with to learn all sorts of things.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 friend …does things together, shares, and compares knowledge.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Factory …manufactures things.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Toolbox …can be used in all sorts of ways to make all sorts of things.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Thundercloud …accumulates and then suddenly and briefly releases great energy.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Snowflake or Crystal…grows symmetrically from center point to “huge” size.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Cookbook …contains recipes for making all sorts of things.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Music or Dance …orchestrates movement of things, ideas, or emotions.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1C3615-2D70-4379-91FA-C9DE15809D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34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F0DDFF-5603-456D-8959-127F6AFF7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999E4-EAE4-47E1-BBB2-230DF312E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6547F-4337-4EE6-8C15-77A05AEFB2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2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D4D61-4734-47E4-AAAD-9278E09FED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7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5957-6405-4F8A-BC0C-1DECD8F604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623F8-A115-43BC-BC3B-4CB8930984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1A67C-5F67-4682-ABB6-E963CD8A81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5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20A51-275F-4E3F-AE4C-DBF49C3C5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0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5A469-21BE-456C-83C9-2D9BFC5D51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1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778F2-8B19-4257-8DDC-5449BC22D9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5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6334A-E264-4873-BCA7-4BB6962A8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9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3F5371-8570-4BCC-ABE9-428C839D420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D43F5-5CC5-4DF1-AF9A-B0113E1EC9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NEUROSCIENCE 101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A2C9D562-3EB9-43AD-AD28-20C8C2FB71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DAY 2</a:t>
            </a:r>
          </a:p>
        </p:txBody>
      </p:sp>
    </p:spTree>
    <p:extLst>
      <p:ext uri="{BB962C8B-B14F-4D97-AF65-F5344CB8AC3E}">
        <p14:creationId xmlns:p14="http://schemas.microsoft.com/office/powerpoint/2010/main" val="2831325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 descr="C:\TEMP\afla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1371600"/>
            <a:ext cx="6357937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381000" y="1143000"/>
            <a:ext cx="8466138" cy="55626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2133600" y="76200"/>
            <a:ext cx="5451108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Color Aftereffects</a:t>
            </a:r>
            <a:endParaRPr lang="en-US" sz="4400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92964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PRIVATE REASONING: 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rgbClr val="FFFF00"/>
                </a:solidFill>
              </a:rPr>
              <a:t>Discussion Protocol Prep (3 min)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53000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Question: </a:t>
            </a:r>
            <a:r>
              <a:rPr lang="en-US" sz="4000" b="1" dirty="0"/>
              <a:t>What does it mean if a team drops their “neurotransmitters” &amp; what is the significance of the message traveling quickly or slowly?</a:t>
            </a:r>
          </a:p>
        </p:txBody>
      </p:sp>
    </p:spTree>
    <p:extLst>
      <p:ext uri="{BB962C8B-B14F-4D97-AF65-F5344CB8AC3E}">
        <p14:creationId xmlns:p14="http://schemas.microsoft.com/office/powerpoint/2010/main" val="837913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  TEAM WORK…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rgbClr val="FFFF00"/>
                </a:solidFill>
              </a:rPr>
              <a:t>Discussion Protocol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Choose a group leader (Reporter)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30 sec Each: </a:t>
            </a:r>
            <a:r>
              <a:rPr lang="en-US" b="1" dirty="0"/>
              <a:t>Read what you wrote to your group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30 sec Private Reasoning:</a:t>
            </a:r>
            <a:r>
              <a:rPr lang="en-US" b="1" dirty="0"/>
              <a:t> to think of 1 example of anything that could cause the nervous system to speed up or slow down the “Sending and receiving” of nerve impulses?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20 sec Each: </a:t>
            </a:r>
            <a:r>
              <a:rPr lang="en-US" b="1" dirty="0"/>
              <a:t>Pitch example to the group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10 sec Team Vote: </a:t>
            </a:r>
            <a:r>
              <a:rPr lang="en-US" b="1" dirty="0"/>
              <a:t>On the count of 3 point to the one you want the leader to report to the class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FF00"/>
                </a:solidFill>
              </a:rPr>
              <a:t>EVERYONE STAND UP WHEN READY!!!!</a:t>
            </a:r>
          </a:p>
        </p:txBody>
      </p:sp>
    </p:spTree>
    <p:extLst>
      <p:ext uri="{BB962C8B-B14F-4D97-AF65-F5344CB8AC3E}">
        <p14:creationId xmlns:p14="http://schemas.microsoft.com/office/powerpoint/2010/main" val="1678868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1171575" y="90488"/>
            <a:ext cx="73961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u="sng" dirty="0"/>
              <a:t>Do your eyes fool your </a:t>
            </a:r>
            <a:r>
              <a:rPr lang="en-US" sz="4800" b="1" u="sng" dirty="0"/>
              <a:t>brain</a:t>
            </a:r>
            <a:r>
              <a:rPr lang="en-US" sz="4400" b="1" u="sng" dirty="0"/>
              <a:t>?</a:t>
            </a:r>
            <a:endParaRPr lang="en-US" sz="2800" dirty="0"/>
          </a:p>
        </p:txBody>
      </p:sp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2054225" y="1028700"/>
          <a:ext cx="5414963" cy="544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4" imgW="8183551" imgH="8234381" progId="Photoshop.Image.4">
                  <p:embed/>
                </p:oleObj>
              </mc:Choice>
              <mc:Fallback>
                <p:oleObj name="Image" r:id="rId4" imgW="8183551" imgH="8234381" progId="Photoshop.Image.4">
                  <p:embed/>
                  <p:pic>
                    <p:nvPicPr>
                      <p:cNvPr id="1566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1028700"/>
                        <a:ext cx="5414963" cy="544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6696" name="Group 24"/>
          <p:cNvGrpSpPr>
            <a:grpSpLocks/>
          </p:cNvGrpSpPr>
          <p:nvPr/>
        </p:nvGrpSpPr>
        <p:grpSpPr bwMode="auto">
          <a:xfrm>
            <a:off x="2128838" y="1104900"/>
            <a:ext cx="5257800" cy="4300538"/>
            <a:chOff x="288" y="672"/>
            <a:chExt cx="3312" cy="2709"/>
          </a:xfrm>
        </p:grpSpPr>
        <p:sp>
          <p:nvSpPr>
            <p:cNvPr id="156691" name="Rectangle 19"/>
            <p:cNvSpPr>
              <a:spLocks noChangeArrowheads="1"/>
            </p:cNvSpPr>
            <p:nvPr/>
          </p:nvSpPr>
          <p:spPr bwMode="auto">
            <a:xfrm>
              <a:off x="288" y="672"/>
              <a:ext cx="3264" cy="7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92" name="Rectangle 20"/>
            <p:cNvSpPr>
              <a:spLocks noChangeArrowheads="1"/>
            </p:cNvSpPr>
            <p:nvPr/>
          </p:nvSpPr>
          <p:spPr bwMode="auto">
            <a:xfrm>
              <a:off x="336" y="2679"/>
              <a:ext cx="3264" cy="7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93" name="Rectangle 21"/>
            <p:cNvSpPr>
              <a:spLocks noChangeArrowheads="1"/>
            </p:cNvSpPr>
            <p:nvPr/>
          </p:nvSpPr>
          <p:spPr bwMode="auto">
            <a:xfrm>
              <a:off x="2652" y="1008"/>
              <a:ext cx="912" cy="17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94" name="Rectangle 22"/>
            <p:cNvSpPr>
              <a:spLocks noChangeArrowheads="1"/>
            </p:cNvSpPr>
            <p:nvPr/>
          </p:nvSpPr>
          <p:spPr bwMode="auto">
            <a:xfrm>
              <a:off x="381" y="1200"/>
              <a:ext cx="912" cy="17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95" name="Rectangle 23"/>
            <p:cNvSpPr>
              <a:spLocks noChangeArrowheads="1"/>
            </p:cNvSpPr>
            <p:nvPr/>
          </p:nvSpPr>
          <p:spPr bwMode="auto">
            <a:xfrm>
              <a:off x="1328" y="1395"/>
              <a:ext cx="1292" cy="1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990600" y="-49213"/>
            <a:ext cx="7277100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u="sng" dirty="0"/>
              <a:t>Do your eyes fool your brain?</a:t>
            </a:r>
            <a:endParaRPr lang="en-US" sz="4400" dirty="0"/>
          </a:p>
        </p:txBody>
      </p:sp>
      <p:graphicFrame>
        <p:nvGraphicFramePr>
          <p:cNvPr id="158723" name="Object 3"/>
          <p:cNvGraphicFramePr>
            <a:graphicFrameLocks noChangeAspect="1"/>
          </p:cNvGraphicFramePr>
          <p:nvPr/>
        </p:nvGraphicFramePr>
        <p:xfrm>
          <a:off x="1752600" y="895350"/>
          <a:ext cx="6000750" cy="525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Image" r:id="rId3" imgW="9301800" imgH="8145429" progId="Photoshop.Image.4">
                  <p:embed/>
                </p:oleObj>
              </mc:Choice>
              <mc:Fallback>
                <p:oleObj name="Image" r:id="rId3" imgW="9301800" imgH="8145429" progId="Photoshop.Image.4">
                  <p:embed/>
                  <p:pic>
                    <p:nvPicPr>
                      <p:cNvPr id="1587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895350"/>
                        <a:ext cx="6000750" cy="525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1752600" y="6003925"/>
            <a:ext cx="6008688" cy="701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chemeClr val="bg2"/>
                </a:solidFill>
                <a:latin typeface="Arial" pitchFamily="34" charset="0"/>
              </a:rPr>
              <a:t>Do you see a triangle?</a:t>
            </a:r>
            <a:endParaRPr lang="en-US" sz="2400"/>
          </a:p>
        </p:txBody>
      </p:sp>
      <p:sp>
        <p:nvSpPr>
          <p:cNvPr id="158725" name="Oval 5"/>
          <p:cNvSpPr>
            <a:spLocks noChangeArrowheads="1"/>
          </p:cNvSpPr>
          <p:nvPr/>
        </p:nvSpPr>
        <p:spPr bwMode="auto">
          <a:xfrm>
            <a:off x="2362200" y="1352550"/>
            <a:ext cx="2286000" cy="2286000"/>
          </a:xfrm>
          <a:prstGeom prst="ellipse">
            <a:avLst/>
          </a:prstGeom>
          <a:solidFill>
            <a:srgbClr val="FDFDF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6" name="Oval 6"/>
          <p:cNvSpPr>
            <a:spLocks noChangeArrowheads="1"/>
          </p:cNvSpPr>
          <p:nvPr/>
        </p:nvSpPr>
        <p:spPr bwMode="auto">
          <a:xfrm>
            <a:off x="5181600" y="1428750"/>
            <a:ext cx="2209800" cy="2286000"/>
          </a:xfrm>
          <a:prstGeom prst="ellipse">
            <a:avLst/>
          </a:prstGeom>
          <a:solidFill>
            <a:srgbClr val="FDFDF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Oval 7"/>
          <p:cNvSpPr>
            <a:spLocks noChangeArrowheads="1"/>
          </p:cNvSpPr>
          <p:nvPr/>
        </p:nvSpPr>
        <p:spPr bwMode="auto">
          <a:xfrm>
            <a:off x="3733800" y="3714750"/>
            <a:ext cx="2438400" cy="2286000"/>
          </a:xfrm>
          <a:prstGeom prst="ellipse">
            <a:avLst/>
          </a:prstGeom>
          <a:solidFill>
            <a:srgbClr val="FDFDF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5" grpId="0" animBg="1"/>
      <p:bldP spid="158726" grpId="0" animBg="1"/>
      <p:bldP spid="1587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5351463" y="976313"/>
            <a:ext cx="2532062" cy="58054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914400" y="76200"/>
            <a:ext cx="7277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u="sng" dirty="0"/>
              <a:t>Do your eyes fool your brain?</a:t>
            </a:r>
            <a:endParaRPr lang="en-US" sz="4400" dirty="0"/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1287463" y="976313"/>
          <a:ext cx="4116387" cy="580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Image" r:id="rId3" imgW="6455348" imgH="8768090" progId="Photoshop.Image.4">
                  <p:embed/>
                </p:oleObj>
              </mc:Choice>
              <mc:Fallback>
                <p:oleObj name="Image" r:id="rId3" imgW="6455348" imgH="8768090" progId="Photoshop.Image.4">
                  <p:embed/>
                  <p:pic>
                    <p:nvPicPr>
                      <p:cNvPr id="159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976313"/>
                        <a:ext cx="4116387" cy="580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1463675" y="58674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latin typeface="Arial" pitchFamily="34" charset="0"/>
              </a:rPr>
              <a:t>A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5273675" y="97631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latin typeface="Arial" pitchFamily="34" charset="0"/>
              </a:rPr>
              <a:t>B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5257800" y="2133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latin typeface="Arial" pitchFamily="34" charset="0"/>
              </a:rPr>
              <a:t>C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4673600" y="3490913"/>
            <a:ext cx="3200400" cy="15541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2"/>
                </a:solidFill>
                <a:latin typeface="Arial" pitchFamily="34" charset="0"/>
              </a:rPr>
              <a:t>Which line does “A” match up with?</a:t>
            </a:r>
            <a:endParaRPr lang="en-US" sz="2400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 flipV="1">
            <a:off x="2641600" y="2833688"/>
            <a:ext cx="1490663" cy="1762125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1066800" y="76200"/>
            <a:ext cx="7288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u="sng" dirty="0"/>
              <a:t>It depends on how you look at it!</a:t>
            </a:r>
            <a:endParaRPr lang="en-US" sz="4000" dirty="0"/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990600" y="1143000"/>
          <a:ext cx="3479800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Image" r:id="rId3" imgW="5896223" imgH="8844335" progId="Photoshop.Image.4">
                  <p:embed/>
                </p:oleObj>
              </mc:Choice>
              <mc:Fallback>
                <p:oleObj name="Image" r:id="rId3" imgW="5896223" imgH="8844335" progId="Photoshop.Image.4">
                  <p:embed/>
                  <p:pic>
                    <p:nvPicPr>
                      <p:cNvPr id="1607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3479800" cy="521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4826000" y="1143000"/>
          <a:ext cx="3479800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Image" r:id="rId5" imgW="5896223" imgH="8844335" progId="Photoshop.Image.4">
                  <p:embed/>
                </p:oleObj>
              </mc:Choice>
              <mc:Fallback>
                <p:oleObj name="Image" r:id="rId5" imgW="5896223" imgH="8844335" progId="Photoshop.Image.4">
                  <p:embed/>
                  <p:pic>
                    <p:nvPicPr>
                      <p:cNvPr id="1607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0" y="1143000"/>
                        <a:ext cx="3479800" cy="521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0320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b="1" u="sng" dirty="0"/>
              <a:t>EXPECTATIONS Influence Our Perceptions</a:t>
            </a:r>
            <a:endParaRPr lang="en-US" dirty="0"/>
          </a:p>
        </p:txBody>
      </p:sp>
      <p:grpSp>
        <p:nvGrpSpPr>
          <p:cNvPr id="162819" name="Group 3"/>
          <p:cNvGrpSpPr>
            <a:grpSpLocks/>
          </p:cNvGrpSpPr>
          <p:nvPr/>
        </p:nvGrpSpPr>
        <p:grpSpPr bwMode="auto">
          <a:xfrm>
            <a:off x="-234950" y="1709738"/>
            <a:ext cx="9386888" cy="3852862"/>
            <a:chOff x="192" y="789"/>
            <a:chExt cx="6653" cy="2427"/>
          </a:xfrm>
        </p:grpSpPr>
        <p:sp>
          <p:nvSpPr>
            <p:cNvPr id="162820" name="Text Box 4"/>
            <p:cNvSpPr txBox="1">
              <a:spLocks noChangeArrowheads="1"/>
            </p:cNvSpPr>
            <p:nvPr/>
          </p:nvSpPr>
          <p:spPr bwMode="auto">
            <a:xfrm>
              <a:off x="576" y="789"/>
              <a:ext cx="6269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>
                  <a:latin typeface="Arial" pitchFamily="34" charset="0"/>
                </a:rPr>
                <a:t>L  J</a:t>
              </a:r>
              <a:r>
                <a:rPr lang="en-US" sz="5400" b="1">
                  <a:latin typeface="Arial" pitchFamily="34" charset="0"/>
                </a:rPr>
                <a:t> </a:t>
              </a:r>
              <a:r>
                <a:rPr lang="en-US" sz="8000" b="1">
                  <a:latin typeface="Arial" pitchFamily="34" charset="0"/>
                </a:rPr>
                <a:t>QVF  SGUQQI</a:t>
              </a:r>
            </a:p>
          </p:txBody>
        </p:sp>
        <p:sp>
          <p:nvSpPr>
            <p:cNvPr id="162821" name="Text Box 5"/>
            <p:cNvSpPr txBox="1">
              <a:spLocks noChangeArrowheads="1"/>
            </p:cNvSpPr>
            <p:nvPr/>
          </p:nvSpPr>
          <p:spPr bwMode="auto">
            <a:xfrm>
              <a:off x="192" y="2390"/>
              <a:ext cx="131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8000" b="1">
                <a:latin typeface="Arial" pitchFamily="34" charset="0"/>
              </a:endParaRPr>
            </a:p>
          </p:txBody>
        </p:sp>
      </p:grpSp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2370138" y="5715000"/>
            <a:ext cx="4403725" cy="7143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Are you sure?</a:t>
            </a:r>
          </a:p>
        </p:txBody>
      </p:sp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1287463" y="762000"/>
            <a:ext cx="670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What do these two lines say?</a:t>
            </a:r>
          </a:p>
        </p:txBody>
      </p:sp>
      <p:sp>
        <p:nvSpPr>
          <p:cNvPr id="162841" name="Text Box 25"/>
          <p:cNvSpPr txBox="1">
            <a:spLocks noChangeArrowheads="1"/>
          </p:cNvSpPr>
          <p:nvPr/>
        </p:nvSpPr>
        <p:spPr bwMode="auto">
          <a:xfrm>
            <a:off x="0" y="3870325"/>
            <a:ext cx="9156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0">
                <a:latin typeface="Arial" pitchFamily="34" charset="0"/>
              </a:rPr>
              <a:t>NFUPQSGIFNGF JS EUN</a:t>
            </a:r>
          </a:p>
        </p:txBody>
      </p:sp>
      <p:grpSp>
        <p:nvGrpSpPr>
          <p:cNvPr id="162847" name="Group 31"/>
          <p:cNvGrpSpPr>
            <a:grpSpLocks/>
          </p:cNvGrpSpPr>
          <p:nvPr/>
        </p:nvGrpSpPr>
        <p:grpSpPr bwMode="auto">
          <a:xfrm>
            <a:off x="-76200" y="2349500"/>
            <a:ext cx="9220200" cy="2876550"/>
            <a:chOff x="-48" y="1480"/>
            <a:chExt cx="5808" cy="1812"/>
          </a:xfrm>
        </p:grpSpPr>
        <p:sp>
          <p:nvSpPr>
            <p:cNvPr id="162824" name="Rectangle 8"/>
            <p:cNvSpPr>
              <a:spLocks noChangeArrowheads="1"/>
            </p:cNvSpPr>
            <p:nvPr/>
          </p:nvSpPr>
          <p:spPr bwMode="auto">
            <a:xfrm>
              <a:off x="231" y="1480"/>
              <a:ext cx="5529" cy="5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43" name="Rectangle 27"/>
            <p:cNvSpPr>
              <a:spLocks noChangeArrowheads="1"/>
            </p:cNvSpPr>
            <p:nvPr/>
          </p:nvSpPr>
          <p:spPr bwMode="auto">
            <a:xfrm>
              <a:off x="-48" y="2764"/>
              <a:ext cx="5808" cy="5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2848" name="Group 32"/>
          <p:cNvGrpSpPr>
            <a:grpSpLocks/>
          </p:cNvGrpSpPr>
          <p:nvPr/>
        </p:nvGrpSpPr>
        <p:grpSpPr bwMode="auto">
          <a:xfrm>
            <a:off x="0" y="1714500"/>
            <a:ext cx="9156700" cy="3162300"/>
            <a:chOff x="0" y="1080"/>
            <a:chExt cx="5768" cy="1992"/>
          </a:xfrm>
        </p:grpSpPr>
        <p:sp>
          <p:nvSpPr>
            <p:cNvPr id="162822" name="Text Box 6"/>
            <p:cNvSpPr txBox="1">
              <a:spLocks noChangeArrowheads="1"/>
            </p:cNvSpPr>
            <p:nvPr/>
          </p:nvSpPr>
          <p:spPr bwMode="auto">
            <a:xfrm>
              <a:off x="195" y="1080"/>
              <a:ext cx="557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 b="1">
                  <a:latin typeface="Arial" pitchFamily="34" charset="0"/>
                </a:rPr>
                <a:t>L  J</a:t>
              </a:r>
              <a:r>
                <a:rPr lang="en-US" sz="5400" b="1">
                  <a:latin typeface="Arial" pitchFamily="34" charset="0"/>
                </a:rPr>
                <a:t> </a:t>
              </a:r>
              <a:r>
                <a:rPr lang="en-US" sz="8000" b="1">
                  <a:latin typeface="Arial" pitchFamily="34" charset="0"/>
                </a:rPr>
                <a:t>QVF  SGUQQI</a:t>
              </a:r>
            </a:p>
          </p:txBody>
        </p:sp>
        <p:sp>
          <p:nvSpPr>
            <p:cNvPr id="162845" name="Text Box 29"/>
            <p:cNvSpPr txBox="1">
              <a:spLocks noChangeArrowheads="1"/>
            </p:cNvSpPr>
            <p:nvPr/>
          </p:nvSpPr>
          <p:spPr bwMode="auto">
            <a:xfrm>
              <a:off x="0" y="2438"/>
              <a:ext cx="576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6000">
                  <a:latin typeface="Arial" pitchFamily="34" charset="0"/>
                </a:rPr>
                <a:t>NFUPQSGIFNGF JS EUN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392112"/>
            <a:ext cx="9067800" cy="1284287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How is the brain similar or different to the object?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512" y="2407352"/>
            <a:ext cx="4040188" cy="3733801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3200" b="1" dirty="0">
                <a:solidFill>
                  <a:srgbClr val="FFFF00"/>
                </a:solidFill>
              </a:rPr>
              <a:t>EXIT TICKET:</a:t>
            </a:r>
          </a:p>
          <a:p>
            <a:pPr marL="0" lvl="0" indent="0" algn="ctr">
              <a:buNone/>
            </a:pPr>
            <a:r>
              <a:rPr lang="en-US" sz="3200" b="1" dirty="0">
                <a:solidFill>
                  <a:srgbClr val="FFFF00"/>
                </a:solidFill>
              </a:rPr>
              <a:t>Use the object provided by your teacher to complete a new metaphor          T-chart.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200" dirty="0"/>
              <a:t>Brain vs. Object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tx1"/>
          </a:solidFill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2"/>
                </a:solidFill>
              </a:rPr>
              <a:t>  Similar             Different</a:t>
            </a: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6700603" y="2362200"/>
            <a:ext cx="4997" cy="2494613"/>
          </a:xfrm>
          <a:prstGeom prst="line">
            <a:avLst/>
          </a:prstGeom>
          <a:solidFill>
            <a:schemeClr val="accent1"/>
          </a:solidFill>
          <a:ln w="539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H="1">
            <a:off x="4876800" y="2673351"/>
            <a:ext cx="3810000" cy="0"/>
          </a:xfrm>
          <a:prstGeom prst="line">
            <a:avLst/>
          </a:prstGeom>
          <a:solidFill>
            <a:schemeClr val="accent1"/>
          </a:solidFill>
          <a:ln w="539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7493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240E1-43F0-4989-99AC-AACD1D85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How Do Neurons Communicate?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447DE-0C5A-45E5-A622-2CAA840B54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Learning Target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421ACB-AF31-4DA0-BFFE-65793CC03A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FF66"/>
                </a:solidFill>
              </a:rPr>
              <a:t>I can communicate information about the structure and function of the nervous system.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59F602-9644-4CCA-8E4E-72D7332FB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/>
              <a:t>Success Criteria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C2B4A4-5A13-4D82-B1A8-D923207AEF0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</a:rPr>
              <a:t>Compare the brain with a mystery object using a T-chart or Venn Diagram. </a:t>
            </a:r>
          </a:p>
        </p:txBody>
      </p:sp>
    </p:spTree>
    <p:extLst>
      <p:ext uri="{BB962C8B-B14F-4D97-AF65-F5344CB8AC3E}">
        <p14:creationId xmlns:p14="http://schemas.microsoft.com/office/powerpoint/2010/main" val="258298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B407-B9AE-4723-9D8E-D100DCC4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Action Potential Game </a:t>
            </a:r>
            <a:r>
              <a:rPr lang="en-US" sz="3200" b="1" dirty="0">
                <a:solidFill>
                  <a:schemeClr val="tx1"/>
                </a:solidFill>
              </a:rPr>
              <a:t>(15 min)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B63B91-32AB-4C52-9356-83A7DA4AB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8991600" cy="5562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Arrange students into two opposing teams standing shoulder to shoulder  as a </a:t>
            </a:r>
            <a:r>
              <a:rPr lang="en-US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“Neural Pathway”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Have one hand represent their </a:t>
            </a:r>
            <a:r>
              <a:rPr lang="en-US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“Dendrites” </a:t>
            </a:r>
            <a:r>
              <a:rPr lang="en-US" sz="2800" dirty="0"/>
              <a:t>receiving the message and the other hand represent their </a:t>
            </a:r>
            <a:r>
              <a:rPr lang="en-US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“Pre-synaptic Terminal/Axon Terminal” </a:t>
            </a:r>
            <a:r>
              <a:rPr lang="en-US" sz="2800" dirty="0"/>
              <a:t>sending the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Place a small object in each person’s </a:t>
            </a:r>
            <a:r>
              <a:rPr lang="en-US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“Axon Terminal”</a:t>
            </a:r>
            <a:r>
              <a:rPr lang="en-US" sz="2800" dirty="0"/>
              <a:t> to represent </a:t>
            </a:r>
            <a:r>
              <a:rPr lang="en-US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“Neurotransmitters” </a:t>
            </a:r>
          </a:p>
          <a:p>
            <a:pPr marL="0" indent="0">
              <a:buNone/>
            </a:pPr>
            <a:r>
              <a:rPr lang="en-US" sz="2800" b="1" dirty="0"/>
              <a:t>4. </a:t>
            </a:r>
            <a:r>
              <a:rPr lang="en-US" sz="2800" dirty="0"/>
              <a:t>The last person of each chain should have a bell to ring</a:t>
            </a:r>
          </a:p>
          <a:p>
            <a:pPr marL="0" indent="0">
              <a:buNone/>
            </a:pPr>
            <a:r>
              <a:rPr lang="en-US" sz="2800" dirty="0"/>
              <a:t>5. When they ring the bell it represents the message of the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“Action Potential being received at the end of the path.”</a:t>
            </a:r>
          </a:p>
          <a:p>
            <a:pPr marL="0" indent="0">
              <a:buNone/>
            </a:pPr>
            <a:r>
              <a:rPr lang="en-US" sz="2800" b="1" dirty="0"/>
              <a:t>6. </a:t>
            </a:r>
            <a:r>
              <a:rPr lang="en-US" sz="2800" dirty="0"/>
              <a:t>The teacher will start the round by making a noise to signal a </a:t>
            </a:r>
            <a:r>
              <a:rPr lang="en-US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“Sensory input to be transmitted to the brain.”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C00000"/>
                </a:solidFill>
                <a:highlight>
                  <a:srgbClr val="CCECFF"/>
                </a:highlight>
              </a:rPr>
              <a:t>Rules: If dropped, start over. Hands cannot touch</a:t>
            </a:r>
          </a:p>
        </p:txBody>
      </p:sp>
    </p:spTree>
    <p:extLst>
      <p:ext uri="{BB962C8B-B14F-4D97-AF65-F5344CB8AC3E}">
        <p14:creationId xmlns:p14="http://schemas.microsoft.com/office/powerpoint/2010/main" val="316258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7630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NEURON ROPE MODEL… </a:t>
            </a:r>
            <a:r>
              <a:rPr lang="en-US" sz="3200" b="1" dirty="0">
                <a:solidFill>
                  <a:schemeClr val="tx1"/>
                </a:solidFill>
              </a:rPr>
              <a:t>(5-7 Min)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304800"/>
            <a:ext cx="8991600" cy="553511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Several students are needed to each hold a short rope piece representing the </a:t>
            </a:r>
            <a:r>
              <a:rPr lang="en-US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“Dendrites”  </a:t>
            </a:r>
            <a:r>
              <a:rPr lang="en-US" sz="2400" dirty="0"/>
              <a:t>while one student holds the “</a:t>
            </a:r>
            <a:r>
              <a:rPr lang="en-US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Cell Body/Soma” </a:t>
            </a:r>
            <a:r>
              <a:rPr lang="en-US" sz="2400" i="1" dirty="0"/>
              <a:t>(plastic container to which dendrites are attached).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One student should hold the </a:t>
            </a:r>
            <a:r>
              <a:rPr lang="en-US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“Synaptic Terminal” </a:t>
            </a:r>
            <a:r>
              <a:rPr lang="en-US" sz="2400" i="1" dirty="0"/>
              <a:t>(plastic container with balls)</a:t>
            </a:r>
            <a:r>
              <a:rPr lang="en-US" sz="2400" dirty="0"/>
              <a:t>. Make sure the person holding container keeps their hands </a:t>
            </a:r>
            <a:r>
              <a:rPr lang="en-US" sz="2400" b="1" dirty="0"/>
              <a:t>away </a:t>
            </a:r>
            <a:r>
              <a:rPr lang="en-US" sz="2400" dirty="0"/>
              <a:t>from the place the </a:t>
            </a:r>
            <a:r>
              <a:rPr lang="en-US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“Axon”</a:t>
            </a:r>
            <a:r>
              <a:rPr lang="en-US" sz="2400" dirty="0"/>
              <a:t> </a:t>
            </a:r>
            <a:r>
              <a:rPr lang="en-US" sz="2400" i="1" dirty="0"/>
              <a:t>(Rope) </a:t>
            </a:r>
            <a:r>
              <a:rPr lang="en-US" sz="2400" dirty="0"/>
              <a:t>attaches.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One student should hold some </a:t>
            </a:r>
            <a:r>
              <a:rPr lang="en-US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“Molecules of Neurotransmitters” </a:t>
            </a:r>
            <a:r>
              <a:rPr lang="en-US" sz="2400" i="1" dirty="0"/>
              <a:t>(some of the plastic balls) </a:t>
            </a:r>
            <a:r>
              <a:rPr lang="en-US" sz="2400" dirty="0"/>
              <a:t>near the students who are the dendrites.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One student should hold the </a:t>
            </a:r>
            <a:r>
              <a:rPr lang="en-US" sz="2400" i="1" dirty="0"/>
              <a:t>(pool float)</a:t>
            </a:r>
            <a:r>
              <a:rPr lang="en-US" sz="2400" b="1" i="1" dirty="0"/>
              <a:t> </a:t>
            </a:r>
            <a:r>
              <a:rPr lang="en-US" sz="2400" dirty="0"/>
              <a:t>to represent the energy transferring through the neuron</a:t>
            </a:r>
            <a:r>
              <a:rPr lang="en-US" sz="2400" b="1" i="1" dirty="0"/>
              <a:t> </a:t>
            </a:r>
            <a:r>
              <a:rPr lang="en-US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“Action Potential.”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student near dendrites gently </a:t>
            </a:r>
            <a:r>
              <a:rPr lang="en-US" sz="2400" b="1" dirty="0"/>
              <a:t>tosses</a:t>
            </a:r>
            <a:r>
              <a:rPr lang="en-US" sz="2400" b="1" i="1" dirty="0"/>
              <a:t> </a:t>
            </a:r>
            <a:r>
              <a:rPr lang="en-US" sz="2400" dirty="0"/>
              <a:t>the plastic balls to the dendrites to signal a sensory input. They try to catch the balls.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person holding the pool float forcefully pushes the float along the rope in one swift push sending an </a:t>
            </a:r>
            <a:r>
              <a:rPr lang="en-US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“Electrical Pulse” </a:t>
            </a:r>
            <a:r>
              <a:rPr lang="en-US" sz="2400" dirty="0"/>
              <a:t>and triggering a </a:t>
            </a:r>
            <a:r>
              <a:rPr lang="en-US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“Electro-Chemical Transformation at the Synapse.”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highlight>
                  <a:srgbClr val="CCFFFF"/>
                </a:highlight>
              </a:rPr>
              <a:t> </a:t>
            </a:r>
            <a:r>
              <a:rPr lang="en-US" sz="2400" b="1" dirty="0">
                <a:solidFill>
                  <a:srgbClr val="C00000"/>
                </a:solidFill>
                <a:highlight>
                  <a:srgbClr val="CCFFFF"/>
                </a:highlight>
              </a:rPr>
              <a:t>Other Neurons use their dendrites to catch neurotransmitters</a:t>
            </a:r>
          </a:p>
        </p:txBody>
      </p:sp>
    </p:spTree>
    <p:extLst>
      <p:ext uri="{BB962C8B-B14F-4D97-AF65-F5344CB8AC3E}">
        <p14:creationId xmlns:p14="http://schemas.microsoft.com/office/powerpoint/2010/main" val="298411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406400" y="1219200"/>
            <a:ext cx="8399463" cy="4953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2209800" y="76200"/>
            <a:ext cx="5003800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Stroop Effect - 1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2844800" y="1447800"/>
            <a:ext cx="812800" cy="7620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947738" y="1447800"/>
            <a:ext cx="812800" cy="762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7180263" y="1447800"/>
            <a:ext cx="812800" cy="762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5080000" y="1447800"/>
            <a:ext cx="812800" cy="762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2844800" y="2514600"/>
            <a:ext cx="812800" cy="762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1" name="Rectangle 9"/>
          <p:cNvSpPr>
            <a:spLocks noChangeArrowheads="1"/>
          </p:cNvSpPr>
          <p:nvPr/>
        </p:nvSpPr>
        <p:spPr bwMode="auto">
          <a:xfrm>
            <a:off x="947738" y="2514600"/>
            <a:ext cx="812800" cy="7620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947738" y="4419600"/>
            <a:ext cx="812800" cy="762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3" name="Rectangle 11"/>
          <p:cNvSpPr>
            <a:spLocks noChangeArrowheads="1"/>
          </p:cNvSpPr>
          <p:nvPr/>
        </p:nvSpPr>
        <p:spPr bwMode="auto">
          <a:xfrm>
            <a:off x="2844800" y="5334000"/>
            <a:ext cx="812800" cy="762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4" name="Rectangle 12"/>
          <p:cNvSpPr>
            <a:spLocks noChangeArrowheads="1"/>
          </p:cNvSpPr>
          <p:nvPr/>
        </p:nvSpPr>
        <p:spPr bwMode="auto">
          <a:xfrm>
            <a:off x="5080000" y="2514600"/>
            <a:ext cx="812800" cy="762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5" name="Rectangle 13"/>
          <p:cNvSpPr>
            <a:spLocks noChangeArrowheads="1"/>
          </p:cNvSpPr>
          <p:nvPr/>
        </p:nvSpPr>
        <p:spPr bwMode="auto">
          <a:xfrm>
            <a:off x="7180263" y="2514600"/>
            <a:ext cx="812800" cy="7620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146446" name="Rectangle 14"/>
          <p:cNvSpPr>
            <a:spLocks noChangeArrowheads="1"/>
          </p:cNvSpPr>
          <p:nvPr/>
        </p:nvSpPr>
        <p:spPr bwMode="auto">
          <a:xfrm>
            <a:off x="5080000" y="4419600"/>
            <a:ext cx="812800" cy="7620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7" name="Rectangle 15"/>
          <p:cNvSpPr>
            <a:spLocks noChangeArrowheads="1"/>
          </p:cNvSpPr>
          <p:nvPr/>
        </p:nvSpPr>
        <p:spPr bwMode="auto">
          <a:xfrm>
            <a:off x="947738" y="3505200"/>
            <a:ext cx="812800" cy="762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8" name="Rectangle 16"/>
          <p:cNvSpPr>
            <a:spLocks noChangeArrowheads="1"/>
          </p:cNvSpPr>
          <p:nvPr/>
        </p:nvSpPr>
        <p:spPr bwMode="auto">
          <a:xfrm>
            <a:off x="7180263" y="4419600"/>
            <a:ext cx="8128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9" name="Rectangle 17"/>
          <p:cNvSpPr>
            <a:spLocks noChangeArrowheads="1"/>
          </p:cNvSpPr>
          <p:nvPr/>
        </p:nvSpPr>
        <p:spPr bwMode="auto">
          <a:xfrm>
            <a:off x="2844800" y="4419600"/>
            <a:ext cx="812800" cy="7620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50" name="Rectangle 18"/>
          <p:cNvSpPr>
            <a:spLocks noChangeArrowheads="1"/>
          </p:cNvSpPr>
          <p:nvPr/>
        </p:nvSpPr>
        <p:spPr bwMode="auto">
          <a:xfrm>
            <a:off x="5080000" y="5334000"/>
            <a:ext cx="812800" cy="7620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51" name="Rectangle 19"/>
          <p:cNvSpPr>
            <a:spLocks noChangeArrowheads="1"/>
          </p:cNvSpPr>
          <p:nvPr/>
        </p:nvSpPr>
        <p:spPr bwMode="auto">
          <a:xfrm>
            <a:off x="5080000" y="3505200"/>
            <a:ext cx="8128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52" name="Rectangle 20"/>
          <p:cNvSpPr>
            <a:spLocks noChangeArrowheads="1"/>
          </p:cNvSpPr>
          <p:nvPr/>
        </p:nvSpPr>
        <p:spPr bwMode="auto">
          <a:xfrm>
            <a:off x="7180263" y="3505200"/>
            <a:ext cx="812800" cy="7620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53" name="Rectangle 21"/>
          <p:cNvSpPr>
            <a:spLocks noChangeArrowheads="1"/>
          </p:cNvSpPr>
          <p:nvPr/>
        </p:nvSpPr>
        <p:spPr bwMode="auto">
          <a:xfrm>
            <a:off x="947738" y="5334000"/>
            <a:ext cx="812800" cy="762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54" name="Rectangle 22"/>
          <p:cNvSpPr>
            <a:spLocks noChangeArrowheads="1"/>
          </p:cNvSpPr>
          <p:nvPr/>
        </p:nvSpPr>
        <p:spPr bwMode="auto">
          <a:xfrm>
            <a:off x="7180263" y="5334000"/>
            <a:ext cx="812800" cy="76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55" name="Rectangle 23"/>
          <p:cNvSpPr>
            <a:spLocks noChangeArrowheads="1"/>
          </p:cNvSpPr>
          <p:nvPr/>
        </p:nvSpPr>
        <p:spPr bwMode="auto">
          <a:xfrm>
            <a:off x="2844800" y="3505200"/>
            <a:ext cx="812800" cy="762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2209800" y="76200"/>
            <a:ext cx="5334000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Stroop Effect - 2</a:t>
            </a: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152400" y="1447800"/>
            <a:ext cx="8872538" cy="435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RED</a:t>
            </a:r>
            <a:r>
              <a:rPr lang="en-US" sz="4000" b="1">
                <a:solidFill>
                  <a:schemeClr val="bg2"/>
                </a:solidFill>
              </a:rPr>
              <a:t> 	 </a:t>
            </a:r>
            <a:r>
              <a:rPr lang="en-US" sz="4000" b="1">
                <a:solidFill>
                  <a:srgbClr val="00FF00"/>
                </a:solidFill>
              </a:rPr>
              <a:t>GREEN</a:t>
            </a:r>
            <a:r>
              <a:rPr lang="en-US" sz="4000" b="1">
                <a:solidFill>
                  <a:srgbClr val="00FF66"/>
                </a:solidFill>
              </a:rPr>
              <a:t> </a:t>
            </a:r>
            <a:r>
              <a:rPr lang="en-US" sz="4000" b="1">
                <a:solidFill>
                  <a:schemeClr val="bg2"/>
                </a:solidFill>
              </a:rPr>
              <a:t>	 </a:t>
            </a:r>
            <a:r>
              <a:rPr lang="en-US" sz="4000" b="1">
                <a:solidFill>
                  <a:schemeClr val="hlink"/>
                </a:solidFill>
              </a:rPr>
              <a:t>BLUE</a:t>
            </a:r>
            <a:r>
              <a:rPr lang="en-US" sz="4000" b="1">
                <a:solidFill>
                  <a:schemeClr val="bg2"/>
                </a:solidFill>
              </a:rPr>
              <a:t> 	   BLACK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CCFF"/>
                </a:solidFill>
              </a:rPr>
              <a:t>PINK</a:t>
            </a:r>
            <a:r>
              <a:rPr lang="en-US" sz="4000" b="1">
                <a:solidFill>
                  <a:schemeClr val="bg2"/>
                </a:solidFill>
              </a:rPr>
              <a:t> 	 </a:t>
            </a:r>
            <a:r>
              <a:rPr lang="en-US" sz="4000" b="1">
                <a:solidFill>
                  <a:srgbClr val="FF9900"/>
                </a:solidFill>
              </a:rPr>
              <a:t>ORANGE</a:t>
            </a:r>
            <a:r>
              <a:rPr lang="en-US" sz="4000" b="1">
                <a:solidFill>
                  <a:schemeClr val="hlink"/>
                </a:solidFill>
              </a:rPr>
              <a:t> 	 </a:t>
            </a:r>
            <a:r>
              <a:rPr lang="en-US" sz="4000" b="1">
                <a:solidFill>
                  <a:srgbClr val="FF0000"/>
                </a:solidFill>
              </a:rPr>
              <a:t>RED</a:t>
            </a:r>
            <a:r>
              <a:rPr lang="en-US" sz="4000" b="1">
                <a:solidFill>
                  <a:schemeClr val="bg2"/>
                </a:solidFill>
              </a:rPr>
              <a:t> 	    </a:t>
            </a:r>
            <a:r>
              <a:rPr lang="en-US" sz="4000" b="1">
                <a:solidFill>
                  <a:schemeClr val="hlink"/>
                </a:solidFill>
              </a:rPr>
              <a:t>BLUE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hlink"/>
                </a:solidFill>
              </a:rPr>
              <a:t>BLUE</a:t>
            </a:r>
            <a:r>
              <a:rPr lang="en-US" sz="4000" b="1">
                <a:solidFill>
                  <a:schemeClr val="bg2"/>
                </a:solidFill>
              </a:rPr>
              <a:t>	  BLACK	 </a:t>
            </a:r>
            <a:r>
              <a:rPr lang="en-US" sz="4000" b="1">
                <a:solidFill>
                  <a:srgbClr val="FFCCFF"/>
                </a:solidFill>
              </a:rPr>
              <a:t>PINK</a:t>
            </a:r>
            <a:r>
              <a:rPr lang="en-US" sz="4000" b="1">
                <a:solidFill>
                  <a:schemeClr val="bg2"/>
                </a:solidFill>
              </a:rPr>
              <a:t>	   </a:t>
            </a:r>
            <a:r>
              <a:rPr lang="en-US" sz="4000" b="1">
                <a:solidFill>
                  <a:srgbClr val="00FF66"/>
                </a:solidFill>
              </a:rPr>
              <a:t>GREEN</a:t>
            </a:r>
            <a:endParaRPr lang="en-US" sz="4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RED</a:t>
            </a:r>
            <a:r>
              <a:rPr lang="en-US" sz="4000" b="1">
                <a:solidFill>
                  <a:schemeClr val="bg2"/>
                </a:solidFill>
              </a:rPr>
              <a:t>	 </a:t>
            </a:r>
            <a:r>
              <a:rPr lang="en-US" sz="4000" b="1">
                <a:solidFill>
                  <a:srgbClr val="00FF66"/>
                </a:solidFill>
              </a:rPr>
              <a:t>GREEN</a:t>
            </a:r>
            <a:r>
              <a:rPr lang="en-US" sz="4000" b="1">
                <a:solidFill>
                  <a:schemeClr val="bg2"/>
                </a:solidFill>
              </a:rPr>
              <a:t>	</a:t>
            </a:r>
            <a:r>
              <a:rPr lang="en-US" sz="4000" b="1">
                <a:solidFill>
                  <a:schemeClr val="hlink"/>
                </a:solidFill>
              </a:rPr>
              <a:t>BLUE</a:t>
            </a:r>
            <a:r>
              <a:rPr lang="en-US" sz="4000" b="1">
                <a:solidFill>
                  <a:schemeClr val="bg2"/>
                </a:solidFill>
              </a:rPr>
              <a:t>	</a:t>
            </a:r>
            <a:r>
              <a:rPr lang="en-US" sz="4000" b="1">
                <a:solidFill>
                  <a:srgbClr val="FFFF66"/>
                </a:solidFill>
              </a:rPr>
              <a:t>YELLOW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hlink"/>
                </a:solidFill>
              </a:rPr>
              <a:t>BLUE</a:t>
            </a:r>
            <a:r>
              <a:rPr lang="en-US" sz="4000" b="1">
                <a:solidFill>
                  <a:schemeClr val="bg2"/>
                </a:solidFill>
              </a:rPr>
              <a:t>       </a:t>
            </a:r>
            <a:r>
              <a:rPr lang="en-US" sz="4000" b="1">
                <a:solidFill>
                  <a:srgbClr val="FF0000"/>
                </a:solidFill>
              </a:rPr>
              <a:t>RED</a:t>
            </a:r>
            <a:r>
              <a:rPr lang="en-US" sz="4000" b="1">
                <a:solidFill>
                  <a:schemeClr val="bg2"/>
                </a:solidFill>
              </a:rPr>
              <a:t>	     </a:t>
            </a:r>
            <a:r>
              <a:rPr lang="en-US" sz="4000" b="1">
                <a:solidFill>
                  <a:srgbClr val="00FF66"/>
                </a:solidFill>
              </a:rPr>
              <a:t>GREEN    </a:t>
            </a:r>
            <a:r>
              <a:rPr lang="en-US" sz="4000" b="1">
                <a:solidFill>
                  <a:schemeClr val="bg2"/>
                </a:solidFill>
              </a:rPr>
              <a:t>BLACK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050"/>
          <p:cNvSpPr>
            <a:spLocks noChangeArrowheads="1"/>
          </p:cNvSpPr>
          <p:nvPr/>
        </p:nvSpPr>
        <p:spPr bwMode="auto">
          <a:xfrm>
            <a:off x="2209800" y="76200"/>
            <a:ext cx="5181600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Stroop Effect - 3</a:t>
            </a:r>
          </a:p>
        </p:txBody>
      </p:sp>
      <p:sp>
        <p:nvSpPr>
          <p:cNvPr id="148483" name="Rectangle 2051"/>
          <p:cNvSpPr>
            <a:spLocks noChangeArrowheads="1"/>
          </p:cNvSpPr>
          <p:nvPr/>
        </p:nvSpPr>
        <p:spPr bwMode="auto">
          <a:xfrm>
            <a:off x="104775" y="1447800"/>
            <a:ext cx="8963025" cy="435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hlink"/>
                </a:solidFill>
              </a:rPr>
              <a:t>RED</a:t>
            </a:r>
            <a:r>
              <a:rPr lang="en-US" sz="4000" b="1">
                <a:solidFill>
                  <a:schemeClr val="bg2"/>
                </a:solidFill>
              </a:rPr>
              <a:t> 	 </a:t>
            </a:r>
            <a:r>
              <a:rPr lang="en-US" sz="4000" b="1">
                <a:solidFill>
                  <a:srgbClr val="FF0000"/>
                </a:solidFill>
              </a:rPr>
              <a:t>GREEN</a:t>
            </a:r>
            <a:r>
              <a:rPr lang="en-US" sz="4000" b="1">
                <a:solidFill>
                  <a:schemeClr val="accent2"/>
                </a:solidFill>
              </a:rPr>
              <a:t> </a:t>
            </a:r>
            <a:r>
              <a:rPr lang="en-US" sz="4000" b="1">
                <a:solidFill>
                  <a:schemeClr val="bg2"/>
                </a:solidFill>
              </a:rPr>
              <a:t>	 </a:t>
            </a:r>
            <a:r>
              <a:rPr lang="en-US" sz="4000" b="1">
                <a:solidFill>
                  <a:srgbClr val="00FF00"/>
                </a:solidFill>
              </a:rPr>
              <a:t>BLUE</a:t>
            </a:r>
            <a:r>
              <a:rPr lang="en-US" sz="4000" b="1">
                <a:solidFill>
                  <a:schemeClr val="bg2"/>
                </a:solidFill>
              </a:rPr>
              <a:t> 	   </a:t>
            </a:r>
            <a:r>
              <a:rPr lang="en-US" sz="4000" b="1">
                <a:solidFill>
                  <a:srgbClr val="FF9900"/>
                </a:solidFill>
              </a:rPr>
              <a:t>BLACK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folHlink"/>
                </a:solidFill>
              </a:rPr>
              <a:t>PINK</a:t>
            </a:r>
            <a:r>
              <a:rPr lang="en-US" sz="4000" b="1">
                <a:solidFill>
                  <a:schemeClr val="bg2"/>
                </a:solidFill>
              </a:rPr>
              <a:t> 	 </a:t>
            </a:r>
            <a:r>
              <a:rPr lang="en-US" sz="4000" b="1">
                <a:solidFill>
                  <a:srgbClr val="FFCCFF"/>
                </a:solidFill>
              </a:rPr>
              <a:t>ORANGE</a:t>
            </a:r>
            <a:r>
              <a:rPr lang="en-US" sz="4000" b="1">
                <a:solidFill>
                  <a:schemeClr val="hlink"/>
                </a:solidFill>
              </a:rPr>
              <a:t> 	  RED</a:t>
            </a:r>
            <a:r>
              <a:rPr lang="en-US" sz="4000" b="1">
                <a:solidFill>
                  <a:schemeClr val="bg2"/>
                </a:solidFill>
              </a:rPr>
              <a:t> 	    </a:t>
            </a:r>
            <a:r>
              <a:rPr lang="en-US" sz="4000" b="1">
                <a:solidFill>
                  <a:srgbClr val="FF0000"/>
                </a:solidFill>
              </a:rPr>
              <a:t>BLUE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BLUE</a:t>
            </a:r>
            <a:r>
              <a:rPr lang="en-US" sz="4000" b="1">
                <a:solidFill>
                  <a:schemeClr val="bg2"/>
                </a:solidFill>
              </a:rPr>
              <a:t>	  </a:t>
            </a:r>
            <a:r>
              <a:rPr lang="en-US" sz="4000" b="1">
                <a:solidFill>
                  <a:srgbClr val="FF9900"/>
                </a:solidFill>
              </a:rPr>
              <a:t>BLACK</a:t>
            </a:r>
            <a:r>
              <a:rPr lang="en-US" sz="4000" b="1">
                <a:solidFill>
                  <a:schemeClr val="bg2"/>
                </a:solidFill>
              </a:rPr>
              <a:t>	 </a:t>
            </a:r>
            <a:r>
              <a:rPr lang="en-US" sz="4000" b="1">
                <a:solidFill>
                  <a:srgbClr val="00FF66"/>
                </a:solidFill>
              </a:rPr>
              <a:t>PINK</a:t>
            </a:r>
            <a:r>
              <a:rPr lang="en-US" sz="4000" b="1">
                <a:solidFill>
                  <a:schemeClr val="bg2"/>
                </a:solidFill>
              </a:rPr>
              <a:t>	     RED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FF66"/>
                </a:solidFill>
              </a:rPr>
              <a:t>RED</a:t>
            </a:r>
            <a:r>
              <a:rPr lang="en-US" sz="4000" b="1">
                <a:solidFill>
                  <a:schemeClr val="bg2"/>
                </a:solidFill>
              </a:rPr>
              <a:t>	  </a:t>
            </a:r>
            <a:r>
              <a:rPr lang="en-US" sz="4000" b="1">
                <a:solidFill>
                  <a:schemeClr val="hlink"/>
                </a:solidFill>
              </a:rPr>
              <a:t>GREEN</a:t>
            </a:r>
            <a:r>
              <a:rPr lang="en-US" sz="4000" b="1">
                <a:solidFill>
                  <a:schemeClr val="bg2"/>
                </a:solidFill>
              </a:rPr>
              <a:t>	</a:t>
            </a:r>
            <a:r>
              <a:rPr lang="en-US" sz="4000" b="1">
                <a:solidFill>
                  <a:srgbClr val="FF0000"/>
                </a:solidFill>
              </a:rPr>
              <a:t>BLUE</a:t>
            </a:r>
            <a:r>
              <a:rPr lang="en-US" sz="4000" b="1">
                <a:solidFill>
                  <a:schemeClr val="bg2"/>
                </a:solidFill>
              </a:rPr>
              <a:t>	   </a:t>
            </a:r>
            <a:r>
              <a:rPr lang="en-US" sz="4000" b="1">
                <a:solidFill>
                  <a:schemeClr val="hlink"/>
                </a:solidFill>
              </a:rPr>
              <a:t>BLACK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</a:rPr>
              <a:t>BLUE</a:t>
            </a:r>
            <a:r>
              <a:rPr lang="en-US" sz="4000" b="1">
                <a:solidFill>
                  <a:schemeClr val="bg2"/>
                </a:solidFill>
              </a:rPr>
              <a:t>        </a:t>
            </a:r>
            <a:r>
              <a:rPr lang="en-US" sz="4000" b="1">
                <a:solidFill>
                  <a:srgbClr val="00FF66"/>
                </a:solidFill>
              </a:rPr>
              <a:t>RED</a:t>
            </a:r>
            <a:r>
              <a:rPr lang="en-US" sz="4000" b="1">
                <a:solidFill>
                  <a:schemeClr val="bg2"/>
                </a:solidFill>
              </a:rPr>
              <a:t>	      </a:t>
            </a:r>
            <a:r>
              <a:rPr lang="en-US" sz="4000" b="1">
                <a:solidFill>
                  <a:srgbClr val="FFCCFF"/>
                </a:solidFill>
              </a:rPr>
              <a:t>GREEN</a:t>
            </a:r>
            <a:r>
              <a:rPr lang="en-US" sz="4000" b="1">
                <a:solidFill>
                  <a:schemeClr val="bg2"/>
                </a:solidFill>
              </a:rPr>
              <a:t>       PINK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026"/>
          <p:cNvSpPr>
            <a:spLocks noChangeArrowheads="1"/>
          </p:cNvSpPr>
          <p:nvPr/>
        </p:nvSpPr>
        <p:spPr bwMode="auto">
          <a:xfrm>
            <a:off x="2209800" y="76200"/>
            <a:ext cx="5181600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Stroop Effect - 4</a:t>
            </a:r>
          </a:p>
        </p:txBody>
      </p:sp>
      <p:sp>
        <p:nvSpPr>
          <p:cNvPr id="149507" name="Rectangle 1027"/>
          <p:cNvSpPr>
            <a:spLocks noChangeArrowheads="1"/>
          </p:cNvSpPr>
          <p:nvPr/>
        </p:nvSpPr>
        <p:spPr bwMode="auto">
          <a:xfrm flipH="1">
            <a:off x="87313" y="1447800"/>
            <a:ext cx="8980487" cy="4359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hlink"/>
                </a:solidFill>
              </a:rPr>
              <a:t>DER</a:t>
            </a:r>
            <a:r>
              <a:rPr lang="en-US" sz="4000" b="1">
                <a:solidFill>
                  <a:schemeClr val="bg2"/>
                </a:solidFill>
              </a:rPr>
              <a:t> 	 </a:t>
            </a:r>
            <a:r>
              <a:rPr lang="en-US" sz="4000" b="1">
                <a:solidFill>
                  <a:srgbClr val="FF0000"/>
                </a:solidFill>
              </a:rPr>
              <a:t>NEERG</a:t>
            </a:r>
            <a:r>
              <a:rPr lang="en-US" sz="4000" b="1">
                <a:solidFill>
                  <a:schemeClr val="accent2"/>
                </a:solidFill>
              </a:rPr>
              <a:t> </a:t>
            </a:r>
            <a:r>
              <a:rPr lang="en-US" sz="4000" b="1">
                <a:solidFill>
                  <a:schemeClr val="bg2"/>
                </a:solidFill>
              </a:rPr>
              <a:t>	 </a:t>
            </a:r>
            <a:r>
              <a:rPr lang="en-US" sz="4000" b="1">
                <a:solidFill>
                  <a:srgbClr val="00FF00"/>
                </a:solidFill>
              </a:rPr>
              <a:t>EULB</a:t>
            </a:r>
            <a:r>
              <a:rPr lang="en-US" sz="4000" b="1">
                <a:solidFill>
                  <a:schemeClr val="bg2"/>
                </a:solidFill>
              </a:rPr>
              <a:t> 	   </a:t>
            </a:r>
            <a:r>
              <a:rPr lang="en-US" sz="4000" b="1">
                <a:solidFill>
                  <a:srgbClr val="FF9900"/>
                </a:solidFill>
              </a:rPr>
              <a:t>KCALB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folHlink"/>
                </a:solidFill>
              </a:rPr>
              <a:t>KNIP</a:t>
            </a:r>
            <a:r>
              <a:rPr lang="en-US" sz="4000" b="1">
                <a:solidFill>
                  <a:schemeClr val="bg2"/>
                </a:solidFill>
              </a:rPr>
              <a:t> 	 </a:t>
            </a:r>
            <a:r>
              <a:rPr lang="en-US" sz="4000" b="1">
                <a:solidFill>
                  <a:srgbClr val="FFCCFF"/>
                </a:solidFill>
              </a:rPr>
              <a:t>EGNARO</a:t>
            </a:r>
            <a:r>
              <a:rPr lang="en-US" sz="4000" b="1">
                <a:solidFill>
                  <a:schemeClr val="hlink"/>
                </a:solidFill>
              </a:rPr>
              <a:t> 	 DER</a:t>
            </a:r>
            <a:r>
              <a:rPr lang="en-US" sz="4000" b="1">
                <a:solidFill>
                  <a:schemeClr val="bg2"/>
                </a:solidFill>
              </a:rPr>
              <a:t> 	    </a:t>
            </a:r>
            <a:r>
              <a:rPr lang="en-US" sz="4000" b="1">
                <a:solidFill>
                  <a:srgbClr val="FF0000"/>
                </a:solidFill>
              </a:rPr>
              <a:t>EULB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EULB</a:t>
            </a:r>
            <a:r>
              <a:rPr lang="en-US" sz="4000" b="1">
                <a:solidFill>
                  <a:schemeClr val="bg2"/>
                </a:solidFill>
              </a:rPr>
              <a:t>	  </a:t>
            </a:r>
            <a:r>
              <a:rPr lang="en-US" sz="4000" b="1">
                <a:solidFill>
                  <a:srgbClr val="FF9900"/>
                </a:solidFill>
              </a:rPr>
              <a:t>KCALB</a:t>
            </a:r>
            <a:r>
              <a:rPr lang="en-US" sz="4000" b="1">
                <a:solidFill>
                  <a:schemeClr val="bg2"/>
                </a:solidFill>
              </a:rPr>
              <a:t>	 </a:t>
            </a:r>
            <a:r>
              <a:rPr lang="en-US" sz="4000" b="1">
                <a:solidFill>
                  <a:srgbClr val="00FF66"/>
                </a:solidFill>
              </a:rPr>
              <a:t>KNIP</a:t>
            </a:r>
            <a:r>
              <a:rPr lang="en-US" sz="4000" b="1">
                <a:solidFill>
                  <a:schemeClr val="bg2"/>
                </a:solidFill>
              </a:rPr>
              <a:t>	     DER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FF66"/>
                </a:solidFill>
              </a:rPr>
              <a:t>DER	</a:t>
            </a:r>
            <a:r>
              <a:rPr lang="en-US" sz="4000" b="1">
                <a:solidFill>
                  <a:schemeClr val="bg2"/>
                </a:solidFill>
              </a:rPr>
              <a:t>  </a:t>
            </a:r>
            <a:r>
              <a:rPr lang="en-US" sz="4000" b="1">
                <a:solidFill>
                  <a:schemeClr val="hlink"/>
                </a:solidFill>
              </a:rPr>
              <a:t>NEERG</a:t>
            </a:r>
            <a:r>
              <a:rPr lang="en-US" sz="4000" b="1">
                <a:solidFill>
                  <a:schemeClr val="bg2"/>
                </a:solidFill>
              </a:rPr>
              <a:t>	</a:t>
            </a:r>
            <a:r>
              <a:rPr lang="en-US" sz="4000" b="1">
                <a:solidFill>
                  <a:srgbClr val="FF0000"/>
                </a:solidFill>
              </a:rPr>
              <a:t>EULB</a:t>
            </a:r>
            <a:r>
              <a:rPr lang="en-US" sz="4000" b="1">
                <a:solidFill>
                  <a:schemeClr val="bg2"/>
                </a:solidFill>
              </a:rPr>
              <a:t>	   </a:t>
            </a:r>
            <a:r>
              <a:rPr lang="en-US" sz="4000" b="1">
                <a:solidFill>
                  <a:schemeClr val="hlink"/>
                </a:solidFill>
              </a:rPr>
              <a:t>KCALB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</a:rPr>
              <a:t>EULB</a:t>
            </a:r>
            <a:r>
              <a:rPr lang="en-US" sz="4000" b="1">
                <a:solidFill>
                  <a:schemeClr val="bg2"/>
                </a:solidFill>
              </a:rPr>
              <a:t>        </a:t>
            </a:r>
            <a:r>
              <a:rPr lang="en-US" sz="4000" b="1">
                <a:solidFill>
                  <a:srgbClr val="00FF66"/>
                </a:solidFill>
              </a:rPr>
              <a:t>DER	</a:t>
            </a:r>
            <a:r>
              <a:rPr lang="en-US" sz="4000" b="1">
                <a:solidFill>
                  <a:schemeClr val="bg2"/>
                </a:solidFill>
              </a:rPr>
              <a:t>      </a:t>
            </a:r>
            <a:r>
              <a:rPr lang="en-US" sz="4000" b="1">
                <a:solidFill>
                  <a:srgbClr val="FFCCFF"/>
                </a:solidFill>
              </a:rPr>
              <a:t>NEERG</a:t>
            </a:r>
            <a:r>
              <a:rPr lang="en-US" sz="4000" b="1">
                <a:solidFill>
                  <a:schemeClr val="bg2"/>
                </a:solidFill>
              </a:rPr>
              <a:t>      KNIP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1026"/>
          <p:cNvSpPr>
            <a:spLocks noChangeArrowheads="1"/>
          </p:cNvSpPr>
          <p:nvPr/>
        </p:nvSpPr>
        <p:spPr bwMode="auto">
          <a:xfrm>
            <a:off x="2209800" y="76200"/>
            <a:ext cx="5040162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Stroop Effect - 5</a:t>
            </a:r>
          </a:p>
        </p:txBody>
      </p:sp>
      <p:pic>
        <p:nvPicPr>
          <p:cNvPr id="261123" name="Picture 1027" descr="C:\Documents and Settings\Eric H. Chudler\My Documents\temp\kanj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7467600" cy="563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2222</TotalTime>
  <Words>913</Words>
  <Application>Microsoft Office PowerPoint</Application>
  <PresentationFormat>On-screen Show (4:3)</PresentationFormat>
  <Paragraphs>110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Pulse</vt:lpstr>
      <vt:lpstr>Image</vt:lpstr>
      <vt:lpstr>NEUROSCIENCE 101</vt:lpstr>
      <vt:lpstr>How Do Neurons Communicate?</vt:lpstr>
      <vt:lpstr>Action Potential Game (15 min)</vt:lpstr>
      <vt:lpstr>NEURON ROPE MODEL… (5-7 Min)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PRIVATE REASONING:  Discussion Protocol Prep (3 min)</vt:lpstr>
      <vt:lpstr>  TEAM WORK… Discussion Protocol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is the brain similar or different to the object?</vt:lpstr>
    </vt:vector>
  </TitlesOfParts>
  <Company>Dept. Anesthesiology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Resources for Teaching Neuroscience 1997 Society for Neuroscience Annual Meeting   http://weber.u.washington.edu/~chudler/webed.html   http://weber.u.washington.edu/~chudler/neurosci.html   Eric H. Chudler, Ph.D. Department of Anesthesiology University of Washington</dc:title>
  <dc:creator>Eric H. Chudler</dc:creator>
  <cp:lastModifiedBy>Jephson-Hernandez, Shannon</cp:lastModifiedBy>
  <cp:revision>122</cp:revision>
  <cp:lastPrinted>1998-08-19T17:27:42Z</cp:lastPrinted>
  <dcterms:created xsi:type="dcterms:W3CDTF">1997-10-19T04:58:32Z</dcterms:created>
  <dcterms:modified xsi:type="dcterms:W3CDTF">2018-03-22T01:42:28Z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chudler@u.washington.edu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C:\My Documents\ppt</vt:lpwstr>
  </property>
</Properties>
</file>