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phson-Hernandez, Shannon" userId="e9403613-2aaa-424c-8257-ec5fe030fb5c" providerId="ADAL" clId="{0AC58C2A-B850-4F15-BBCA-64AFF9F00DC7}"/>
    <pc:docChg chg="modSld">
      <pc:chgData name="Jephson-Hernandez, Shannon" userId="e9403613-2aaa-424c-8257-ec5fe030fb5c" providerId="ADAL" clId="{0AC58C2A-B850-4F15-BBCA-64AFF9F00DC7}" dt="2019-11-04T16:27:46.411" v="1" actId="20577"/>
      <pc:docMkLst>
        <pc:docMk/>
      </pc:docMkLst>
      <pc:sldChg chg="modSp">
        <pc:chgData name="Jephson-Hernandez, Shannon" userId="e9403613-2aaa-424c-8257-ec5fe030fb5c" providerId="ADAL" clId="{0AC58C2A-B850-4F15-BBCA-64AFF9F00DC7}" dt="2019-11-04T16:27:46.411" v="1" actId="20577"/>
        <pc:sldMkLst>
          <pc:docMk/>
          <pc:sldMk cId="2220586922" sldId="257"/>
        </pc:sldMkLst>
        <pc:spChg chg="mod">
          <ac:chgData name="Jephson-Hernandez, Shannon" userId="e9403613-2aaa-424c-8257-ec5fe030fb5c" providerId="ADAL" clId="{0AC58C2A-B850-4F15-BBCA-64AFF9F00DC7}" dt="2019-11-04T16:27:46.411" v="1" actId="20577"/>
          <ac:spMkLst>
            <pc:docMk/>
            <pc:sldMk cId="2220586922" sldId="257"/>
            <ac:spMk id="3" creationId="{2E26E04D-0745-4B36-B64C-7A79756B69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9694-0E77-4ECF-B2C2-3E392F750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CC1D0-F866-41C8-9E6D-2F45802CD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5C5FE-E61B-4034-8A9B-67FA35A7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914A-D028-4425-9440-48388A0D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51268-64E3-4AD7-86BD-39D2E4C3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1202-DB3B-496A-8D18-1CB27E2B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D3133-8F71-494F-9DB7-8338290D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E830C-CDB9-44AA-A262-FFB226E5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265C8-A796-47CA-91CA-4D753C4F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E0DC8-F491-4B85-A1A1-FF0BCB63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6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C4BE5-DEA9-41DB-BE73-D9AB6134E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D9D41-4A59-4FC7-96D0-2DC31C1E8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ADBD3-08BE-4E54-88FE-002B25DD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5EE6-7CE3-4197-B669-195FCCFC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14827-AC65-44FE-8106-19B9625C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3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C38F-A8BA-40D6-8DF4-913F4747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BAFAE-A051-463E-8773-1DF31FA8D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F9F52-68F2-47C6-BAF2-A6804424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701A9-1DE3-419C-9AF1-7A339B52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81BAC-957A-4C8F-8B79-374FB643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5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B02C-A901-4D91-A72A-58A98B26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85674-5C54-441C-AD19-9F9FC30C0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6E23D-9465-49B1-B199-4799E05E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B1-8827-4CF7-936A-D178A7C9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A26BA-E2CB-4994-8C77-F79394B6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6296-1638-40AC-81B2-5E11826C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05DA-68E1-44A9-BB41-42CD30DAB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896B7-27DC-4112-82C6-999C4945B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71DF5-109D-4087-8E66-F7533B29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7BC56-0B90-406C-88EC-49F4C322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2F03B-82DA-4C86-BA7C-D41288CD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4A5D-A94A-45F0-80E5-067E018D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8757D-4B13-448F-885A-A967BC060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E3D82-9EB1-48F2-B253-45D312E5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EF012-5B57-4CEB-BB77-A1AED48F1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3A068-EB46-4E97-A54A-9EECF863E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F6EF1-D857-4EDB-9A2F-F07E6250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206EE-FD9B-4307-AAA1-0B4B5D0B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E7708-D1EC-4B3A-AE2C-34FF6AF6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BD8F-6AB7-42E7-B251-E65345BE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1893D-E5DC-45D6-A4D3-B5AAB93F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6F3AA-E71B-4DB8-9AE4-1528B883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D89AC-4FB8-4C42-AE8B-E996ECE6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8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324F8-5F6C-45E7-B9A5-B151197C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381C4-CF65-4DC0-8135-360CD18A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8E235-D1BA-4102-87EA-698DB575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0230-A450-4658-8A86-149AE440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F021A-696C-4146-BFB2-BB8BFFBF6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538BA-6AE0-49D1-BD72-CC7EF2474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0F7C0-615E-465B-9C87-645FC61F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5A5A2-6F9B-4C09-9153-30154151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086B-5E70-41BF-85EF-ABAE42CE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6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9C9C-E528-4567-BDFE-0E7AA1E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04E97-554B-401B-884E-106C3F6FF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46727-133E-43A1-A01F-A3B70A185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BA1C-FF01-48F4-9CC3-F5226A6D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EDBBC-7534-4BAC-B4F8-B8794A01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936C8-DF63-495B-950F-093CE689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4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0B9EA-A0E5-4968-AA3A-E16C2F1E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CD49-485A-4398-BA57-D8CEA64FF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3073E-BCC5-4C2F-B2BF-D3316F3B7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5C37-693C-4153-BF56-C2251121170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C68F-056A-423A-A150-A397230C8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80322-954D-4E93-92CE-AE6F284A2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7E3D3-F796-4A9F-911D-0A03616E1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dy0S1Pv0eO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LEARNING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1587" y="1929320"/>
            <a:ext cx="6268826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EQ: </a:t>
            </a:r>
            <a:r>
              <a:rPr lang="en-US" sz="3200" b="1" dirty="0"/>
              <a:t>How can we use models to help us learn and solve problems?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LT: </a:t>
            </a:r>
            <a:r>
              <a:rPr lang="en-US" sz="3200" b="1" dirty="0"/>
              <a:t>I can </a:t>
            </a:r>
            <a:r>
              <a:rPr lang="en-US" sz="3200" b="1" u="sng" dirty="0">
                <a:solidFill>
                  <a:srgbClr val="C00000"/>
                </a:solidFill>
              </a:rPr>
              <a:t>describe </a:t>
            </a:r>
            <a:r>
              <a:rPr lang="en-US" sz="3200" b="1" dirty="0"/>
              <a:t>why some objects sink and others float.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SC: </a:t>
            </a:r>
            <a:r>
              <a:rPr lang="en-US" sz="3200" b="1" u="sng" dirty="0">
                <a:solidFill>
                  <a:srgbClr val="C00000"/>
                </a:solidFill>
              </a:rPr>
              <a:t>Revise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/>
              <a:t>the lava lamp model to include the phenomenon of “</a:t>
            </a:r>
            <a:r>
              <a:rPr lang="en-US" sz="3200" b="1"/>
              <a:t>Density”.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2058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DEEA-AAD8-4D46-921B-32E61702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Review: Back to Lava Lamps…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F7780-79E3-47EE-B717-F518C4256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</a:rPr>
              <a:t>WITH YOUR PARTNER, ANSWER THESE QUESTIONS IN THE NOTEBOOK: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Describe how the lava lamps show density (Use reasoning).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What is </a:t>
            </a:r>
            <a:r>
              <a:rPr lang="en-US" sz="3200" b="1" u="sng" dirty="0">
                <a:solidFill>
                  <a:srgbClr val="C00000"/>
                </a:solidFill>
              </a:rPr>
              <a:t>more dense</a:t>
            </a:r>
            <a:r>
              <a:rPr lang="en-US" sz="3200" b="1" dirty="0"/>
              <a:t>, and </a:t>
            </a:r>
            <a:r>
              <a:rPr lang="en-US" sz="3200" b="1" u="sng" dirty="0">
                <a:solidFill>
                  <a:srgbClr val="C00000"/>
                </a:solidFill>
              </a:rPr>
              <a:t>less dense</a:t>
            </a:r>
            <a:r>
              <a:rPr lang="en-US" sz="3200" b="1" dirty="0"/>
              <a:t> in our Lava Lamp Light?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What is </a:t>
            </a:r>
            <a:r>
              <a:rPr lang="en-US" sz="3200" b="1" u="sng" dirty="0">
                <a:solidFill>
                  <a:srgbClr val="C00000"/>
                </a:solidFill>
              </a:rPr>
              <a:t>more dense</a:t>
            </a:r>
            <a:r>
              <a:rPr lang="en-US" sz="3200" b="1" dirty="0"/>
              <a:t> and </a:t>
            </a:r>
            <a:r>
              <a:rPr lang="en-US" sz="3200" b="1" u="sng" dirty="0">
                <a:solidFill>
                  <a:srgbClr val="C00000"/>
                </a:solidFill>
              </a:rPr>
              <a:t>less dense</a:t>
            </a:r>
            <a:r>
              <a:rPr lang="en-US" sz="3200" b="1" dirty="0"/>
              <a:t> in our Fizzy Tab Lava Lamp?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How can we draw that in a model? (Brainstorm ideas).</a:t>
            </a:r>
          </a:p>
        </p:txBody>
      </p:sp>
    </p:spTree>
    <p:extLst>
      <p:ext uri="{BB962C8B-B14F-4D97-AF65-F5344CB8AC3E}">
        <p14:creationId xmlns:p14="http://schemas.microsoft.com/office/powerpoint/2010/main" val="81590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DCA2-6E53-4B29-B9D6-35E14326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44" y="179124"/>
            <a:ext cx="6442140" cy="3167391"/>
          </a:xfrm>
        </p:spPr>
        <p:txBody>
          <a:bodyPr>
            <a:normAutofit/>
          </a:bodyPr>
          <a:lstStyle/>
          <a:p>
            <a:r>
              <a:rPr lang="en-US" b="1" dirty="0">
                <a:latin typeface="Chiller" panose="04020404031007020602" pitchFamily="82" charset="0"/>
              </a:rPr>
              <a:t>INITIAL THOUGHTS: Sink or float?</a:t>
            </a:r>
            <a:br>
              <a:rPr lang="en-US" b="1" dirty="0">
                <a:latin typeface="Chiller" panose="04020404031007020602" pitchFamily="82" charset="0"/>
              </a:rPr>
            </a:br>
            <a:r>
              <a:rPr lang="en-US" b="1" dirty="0">
                <a:latin typeface="Chiller" panose="04020404031007020602" pitchFamily="82" charset="0"/>
              </a:rPr>
              <a:t>1. What is the difference between these two cans of soda?</a:t>
            </a:r>
            <a:br>
              <a:rPr lang="en-US" b="1" dirty="0">
                <a:latin typeface="Chiller" panose="04020404031007020602" pitchFamily="82" charset="0"/>
              </a:rPr>
            </a:br>
            <a:r>
              <a:rPr lang="en-US" b="1" dirty="0">
                <a:latin typeface="Chiller" panose="04020404031007020602" pitchFamily="82" charset="0"/>
              </a:rPr>
              <a:t>2. Which has high density?</a:t>
            </a:r>
            <a:br>
              <a:rPr lang="en-US" b="1" dirty="0">
                <a:latin typeface="Chiller" panose="04020404031007020602" pitchFamily="82" charset="0"/>
              </a:rPr>
            </a:br>
            <a:r>
              <a:rPr lang="en-US" b="1" dirty="0">
                <a:latin typeface="Chiller" panose="04020404031007020602" pitchFamily="82" charset="0"/>
              </a:rPr>
              <a:t>3. How is this like the lava lamps?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14B19-5F9F-40A7-A6B1-662174A2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15699"/>
            <a:ext cx="12078878" cy="3142301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Objects that have high density sink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Objects with low density float</a:t>
            </a:r>
          </a:p>
          <a:p>
            <a:endParaRPr lang="en-US" sz="3200" b="1" dirty="0"/>
          </a:p>
          <a:p>
            <a:pPr marL="0" indent="0">
              <a:buNone/>
            </a:pPr>
            <a:r>
              <a:rPr lang="en-US" sz="3200" b="1" i="1" dirty="0">
                <a:solidFill>
                  <a:srgbClr val="0070C0"/>
                </a:solidFill>
              </a:rPr>
              <a:t>(If we have time, after we write Revised Thoughts we will watch this)</a:t>
            </a:r>
          </a:p>
          <a:p>
            <a:pPr marL="0" indent="0">
              <a:buNone/>
            </a:pPr>
            <a:r>
              <a:rPr lang="en-US" sz="3200" b="1" i="1" dirty="0">
                <a:solidFill>
                  <a:srgbClr val="0070C0"/>
                </a:solidFill>
              </a:rPr>
              <a:t>Follow this link to watch the </a:t>
            </a:r>
            <a:r>
              <a:rPr lang="en-US" sz="3200" b="1" i="1" dirty="0">
                <a:solidFill>
                  <a:srgbClr val="0070C0"/>
                </a:solidFill>
                <a:hlinkClick r:id="rId2"/>
              </a:rPr>
              <a:t>SESAME STREET SCIENCE LINK </a:t>
            </a:r>
            <a:r>
              <a:rPr lang="en-US" sz="3200" b="1" i="1" dirty="0">
                <a:solidFill>
                  <a:srgbClr val="0070C0"/>
                </a:solidFill>
              </a:rPr>
              <a:t>&amp; make predictions about what will sink or float?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9C2E2-C5A5-4037-9DD8-FA58D8F71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484" y="104381"/>
            <a:ext cx="5341659" cy="42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0A20-A417-4F36-B619-01CB31EF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3" y="629755"/>
            <a:ext cx="11340446" cy="7283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hiller" panose="04020404031007020602" pitchFamily="82" charset="0"/>
              </a:rPr>
              <a:t>REMEMBER: COMMUNITY OF SCIENCE SAYS… </a:t>
            </a:r>
            <a:br>
              <a:rPr lang="en-US" dirty="0">
                <a:latin typeface="Chiller" panose="04020404031007020602" pitchFamily="82" charset="0"/>
              </a:rPr>
            </a:br>
            <a:r>
              <a:rPr lang="en-US" sz="3600" b="1" dirty="0">
                <a:solidFill>
                  <a:srgbClr val="C00000"/>
                </a:solidFill>
              </a:rPr>
              <a:t>“Models are never finished… They are our best understanding so far.” </a:t>
            </a:r>
            <a:br>
              <a:rPr lang="en-US" sz="3600" b="1" dirty="0">
                <a:solidFill>
                  <a:srgbClr val="C00000"/>
                </a:solidFill>
              </a:rPr>
            </a:br>
            <a:endParaRPr lang="en-US" sz="3600" b="1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120E5B-A229-4BD4-8299-A3D953A556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78" y="1423448"/>
            <a:ext cx="8523741" cy="4996003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BA97565-FD23-4281-96A3-F0367104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708" y="3068045"/>
            <a:ext cx="2922310" cy="3780907"/>
          </a:xfrm>
          <a:prstGeom prst="rect">
            <a:avLst/>
          </a:prstGeom>
          <a:solidFill>
            <a:srgbClr val="E7E6E6">
              <a:lumMod val="75000"/>
            </a:srgbClr>
          </a:solidFill>
          <a:ln w="635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Might include things we cannot see.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include rules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2">
            <a:extLst>
              <a:ext uri="{FF2B5EF4-FFF2-40B4-BE49-F238E27FC236}">
                <a16:creationId xmlns:a16="http://schemas.microsoft.com/office/drawing/2014/main" id="{623D48A6-1628-4C36-A4CC-849E62816D68}"/>
              </a:ext>
            </a:extLst>
          </p:cNvPr>
          <p:cNvSpPr/>
          <p:nvPr/>
        </p:nvSpPr>
        <p:spPr>
          <a:xfrm>
            <a:off x="0" y="1423448"/>
            <a:ext cx="3921550" cy="2733773"/>
          </a:xfrm>
          <a:prstGeom prst="cloudCallout">
            <a:avLst>
              <a:gd name="adj1" fmla="val 39072"/>
              <a:gd name="adj2" fmla="val 70783"/>
            </a:avLst>
          </a:prstGeom>
          <a:solidFill>
            <a:srgbClr val="E7E6E6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YOUR MODEL EXPLAIN THE PHENOMENON?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C2A8-8485-40F4-B4CF-3D14D383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USING RULES of MODELS (Again)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8AE2-4539-4209-A430-568931E06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your lab groups, Use your “Models notes &amp; rules” to check your models.(Give feedback and continually check each other’s work to make new iterations). </a:t>
            </a:r>
            <a:r>
              <a:rPr lang="en-US" sz="3200" i="1" dirty="0">
                <a:solidFill>
                  <a:srgbClr val="C00000"/>
                </a:solidFill>
              </a:rPr>
              <a:t>Remember reiteration is a repetitive process? Giving feedback is part of the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184C6-B9A3-42FD-9F96-4B5A1F933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027"/>
            <a:ext cx="12192000" cy="3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5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DA9F-2153-4AC6-858E-C8A3B228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7449" cy="1325563"/>
          </a:xfrm>
        </p:spPr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Scientific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69446-01C4-4158-B022-F6961E72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92" y="1690688"/>
            <a:ext cx="10515600" cy="5063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AS A TEAM: Use your models checklist.</a:t>
            </a:r>
          </a:p>
          <a:p>
            <a:r>
              <a:rPr lang="en-US" sz="3200" dirty="0"/>
              <a:t>Practice using the </a:t>
            </a:r>
            <a:r>
              <a:rPr lang="en-US" sz="3200" b="1" u="sng" dirty="0">
                <a:solidFill>
                  <a:srgbClr val="C00000"/>
                </a:solidFill>
              </a:rPr>
              <a:t>“Science Rules” </a:t>
            </a:r>
            <a:r>
              <a:rPr lang="en-US" sz="3200" dirty="0"/>
              <a:t>to revise your model. </a:t>
            </a:r>
            <a:r>
              <a:rPr lang="en-US" sz="3200" b="1" dirty="0">
                <a:solidFill>
                  <a:srgbClr val="C00000"/>
                </a:solidFill>
              </a:rPr>
              <a:t>Rules of inputs/outputs for matter AND energy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Rule of density</a:t>
            </a:r>
          </a:p>
          <a:p>
            <a:r>
              <a:rPr lang="en-US" sz="3200" dirty="0"/>
              <a:t>Show on your model what is </a:t>
            </a:r>
            <a:r>
              <a:rPr lang="en-US" sz="3200" b="1" u="sng" dirty="0">
                <a:solidFill>
                  <a:srgbClr val="C00000"/>
                </a:solidFill>
              </a:rPr>
              <a:t>more dense</a:t>
            </a:r>
            <a:r>
              <a:rPr lang="en-US" sz="3200" dirty="0"/>
              <a:t> and </a:t>
            </a:r>
            <a:r>
              <a:rPr lang="en-US" sz="3200" b="1" u="sng" dirty="0">
                <a:solidFill>
                  <a:srgbClr val="C00000"/>
                </a:solidFill>
              </a:rPr>
              <a:t>less dense</a:t>
            </a:r>
            <a:r>
              <a:rPr lang="en-US" sz="3200" b="1" dirty="0"/>
              <a:t>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Is it a model or a diagram? Doublecheck!!!!!!</a:t>
            </a: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6CB1E-D1AB-4AAC-9ED8-84496342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940" y="0"/>
            <a:ext cx="3328152" cy="23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1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32E9-139C-428B-97A5-CEE617E1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REVISED THOUGHTS: Rules of Models &amp;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F8787-1AC2-4F9A-BC67-111076B42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was surprising?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did you already know but see in a new 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do you still need help with?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B0B47-3649-4C73-81FA-FCA58215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35" y="3533872"/>
            <a:ext cx="5759188" cy="32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5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ACF693830844CA9E036119A621C3C" ma:contentTypeVersion="29" ma:contentTypeDescription="Create a new document." ma:contentTypeScope="" ma:versionID="69279efd84601fa1ac3b9a4de566ed69">
  <xsd:schema xmlns:xsd="http://www.w3.org/2001/XMLSchema" xmlns:xs="http://www.w3.org/2001/XMLSchema" xmlns:p="http://schemas.microsoft.com/office/2006/metadata/properties" xmlns:ns3="32fcf658-12cc-472b-af06-dc98048ac947" xmlns:ns4="39f5a9cd-e2a1-4c39-9c63-c3fdb62ef84f" targetNamespace="http://schemas.microsoft.com/office/2006/metadata/properties" ma:root="true" ma:fieldsID="c88432664d205615b94712a54bcf7132" ns3:_="" ns4:_="">
    <xsd:import namespace="32fcf658-12cc-472b-af06-dc98048ac947"/>
    <xsd:import namespace="39f5a9cd-e2a1-4c39-9c63-c3fdb62ef8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cf658-12cc-472b-af06-dc98048ac9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5a9cd-e2a1-4c39-9c63-c3fdb62ef84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39f5a9cd-e2a1-4c39-9c63-c3fdb62ef84f" xsi:nil="true"/>
    <AppVersion xmlns="39f5a9cd-e2a1-4c39-9c63-c3fdb62ef84f" xsi:nil="true"/>
    <DefaultSectionNames xmlns="39f5a9cd-e2a1-4c39-9c63-c3fdb62ef84f" xsi:nil="true"/>
    <Is_Collaboration_Space_Locked xmlns="39f5a9cd-e2a1-4c39-9c63-c3fdb62ef84f" xsi:nil="true"/>
    <Self_Registration_Enabled xmlns="39f5a9cd-e2a1-4c39-9c63-c3fdb62ef84f" xsi:nil="true"/>
    <FolderType xmlns="39f5a9cd-e2a1-4c39-9c63-c3fdb62ef84f" xsi:nil="true"/>
    <Students xmlns="39f5a9cd-e2a1-4c39-9c63-c3fdb62ef84f">
      <UserInfo>
        <DisplayName/>
        <AccountId xsi:nil="true"/>
        <AccountType/>
      </UserInfo>
    </Students>
    <Student_Groups xmlns="39f5a9cd-e2a1-4c39-9c63-c3fdb62ef84f">
      <UserInfo>
        <DisplayName/>
        <AccountId xsi:nil="true"/>
        <AccountType/>
      </UserInfo>
    </Student_Groups>
    <Self_Registration_Enabled0 xmlns="39f5a9cd-e2a1-4c39-9c63-c3fdb62ef84f" xsi:nil="true"/>
    <Invited_Students xmlns="39f5a9cd-e2a1-4c39-9c63-c3fdb62ef84f" xsi:nil="true"/>
    <Has_Teacher_Only_SectionGroup xmlns="39f5a9cd-e2a1-4c39-9c63-c3fdb62ef84f" xsi:nil="true"/>
    <Owner xmlns="39f5a9cd-e2a1-4c39-9c63-c3fdb62ef84f">
      <UserInfo>
        <DisplayName/>
        <AccountId xsi:nil="true"/>
        <AccountType/>
      </UserInfo>
    </Owner>
    <Teachers xmlns="39f5a9cd-e2a1-4c39-9c63-c3fdb62ef84f">
      <UserInfo>
        <DisplayName/>
        <AccountId xsi:nil="true"/>
        <AccountType/>
      </UserInfo>
    </Teachers>
    <Invited_Teachers xmlns="39f5a9cd-e2a1-4c39-9c63-c3fdb62ef84f" xsi:nil="true"/>
    <NotebookType xmlns="39f5a9cd-e2a1-4c39-9c63-c3fdb62ef84f" xsi:nil="true"/>
    <CultureName xmlns="39f5a9cd-e2a1-4c39-9c63-c3fdb62ef84f" xsi:nil="true"/>
  </documentManagement>
</p:properties>
</file>

<file path=customXml/itemProps1.xml><?xml version="1.0" encoding="utf-8"?>
<ds:datastoreItem xmlns:ds="http://schemas.openxmlformats.org/officeDocument/2006/customXml" ds:itemID="{9EAE08BB-1116-4AFD-9348-97EF73298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cf658-12cc-472b-af06-dc98048ac947"/>
    <ds:schemaRef ds:uri="39f5a9cd-e2a1-4c39-9c63-c3fdb62ef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D34434-9716-4174-9DCF-CDBADFFCF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D11ECB-1EC9-45B7-BBE7-70F965488C24}">
  <ds:schemaRefs>
    <ds:schemaRef ds:uri="http://purl.org/dc/elements/1.1/"/>
    <ds:schemaRef ds:uri="http://schemas.microsoft.com/office/2006/metadata/properties"/>
    <ds:schemaRef ds:uri="http://purl.org/dc/terms/"/>
    <ds:schemaRef ds:uri="32fcf658-12cc-472b-af06-dc98048ac9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9f5a9cd-e2a1-4c39-9c63-c3fdb62ef8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336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Bodoni MT Black</vt:lpstr>
      <vt:lpstr>Calibri</vt:lpstr>
      <vt:lpstr>Calibri Light</vt:lpstr>
      <vt:lpstr>Chiller</vt:lpstr>
      <vt:lpstr>Wingdings</vt:lpstr>
      <vt:lpstr>Office Theme</vt:lpstr>
      <vt:lpstr>LEARNING TARGETS</vt:lpstr>
      <vt:lpstr>Review: Back to Lava Lamps…</vt:lpstr>
      <vt:lpstr>INITIAL THOUGHTS: Sink or float? 1. What is the difference between these two cans of soda? 2. Which has high density? 3. How is this like the lava lamps?</vt:lpstr>
      <vt:lpstr>REMEMBER: COMMUNITY OF SCIENCE SAYS…  “Models are never finished… They are our best understanding so far.”  </vt:lpstr>
      <vt:lpstr>USING RULES of MODELS (Again)</vt:lpstr>
      <vt:lpstr>Scientific Models </vt:lpstr>
      <vt:lpstr>REVISED THOUGHTS: Rules of Models &amp; Density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6 LEARNING TARGETS</dc:title>
  <dc:creator>Jephson-Hernandez, Shannon</dc:creator>
  <cp:lastModifiedBy>Jephson-Hernandez, Shannon</cp:lastModifiedBy>
  <cp:revision>2</cp:revision>
  <dcterms:created xsi:type="dcterms:W3CDTF">2017-10-11T01:54:11Z</dcterms:created>
  <dcterms:modified xsi:type="dcterms:W3CDTF">2019-11-04T16:27:54Z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0x01010027BACF693830844CA9E036119A621C3C</vt:lpwstr>
  </property>
</Properties>
</file>